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140.jpg" ContentType="image/jpeg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media/image157.jpg" ContentType="image/jpeg"/>
  <Override PartName="/ppt/media/image161.jpg" ContentType="image/jpeg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6" r:id="rId3"/>
    <p:sldMasterId id="2147483704" r:id="rId4"/>
  </p:sldMasterIdLst>
  <p:notesMasterIdLst>
    <p:notesMasterId r:id="rId54"/>
  </p:notesMasterIdLst>
  <p:sldIdLst>
    <p:sldId id="256" r:id="rId5"/>
    <p:sldId id="257" r:id="rId6"/>
    <p:sldId id="309" r:id="rId7"/>
    <p:sldId id="265" r:id="rId8"/>
    <p:sldId id="266" r:id="rId9"/>
    <p:sldId id="267" r:id="rId10"/>
    <p:sldId id="302" r:id="rId11"/>
    <p:sldId id="301" r:id="rId12"/>
    <p:sldId id="311" r:id="rId13"/>
    <p:sldId id="307" r:id="rId14"/>
    <p:sldId id="308" r:id="rId15"/>
    <p:sldId id="306" r:id="rId16"/>
    <p:sldId id="299" r:id="rId17"/>
    <p:sldId id="300" r:id="rId18"/>
    <p:sldId id="315" r:id="rId19"/>
    <p:sldId id="313" r:id="rId20"/>
    <p:sldId id="259" r:id="rId21"/>
    <p:sldId id="268" r:id="rId22"/>
    <p:sldId id="278" r:id="rId23"/>
    <p:sldId id="279" r:id="rId24"/>
    <p:sldId id="280" r:id="rId25"/>
    <p:sldId id="270" r:id="rId26"/>
    <p:sldId id="269" r:id="rId27"/>
    <p:sldId id="273" r:id="rId28"/>
    <p:sldId id="271" r:id="rId29"/>
    <p:sldId id="272" r:id="rId30"/>
    <p:sldId id="274" r:id="rId31"/>
    <p:sldId id="275" r:id="rId32"/>
    <p:sldId id="281" r:id="rId33"/>
    <p:sldId id="276" r:id="rId34"/>
    <p:sldId id="277" r:id="rId35"/>
    <p:sldId id="282" r:id="rId36"/>
    <p:sldId id="283" r:id="rId37"/>
    <p:sldId id="284" r:id="rId38"/>
    <p:sldId id="285" r:id="rId39"/>
    <p:sldId id="286" r:id="rId40"/>
    <p:sldId id="314" r:id="rId41"/>
    <p:sldId id="288" r:id="rId42"/>
    <p:sldId id="310" r:id="rId43"/>
    <p:sldId id="289" r:id="rId44"/>
    <p:sldId id="290" r:id="rId45"/>
    <p:sldId id="291" r:id="rId46"/>
    <p:sldId id="292" r:id="rId47"/>
    <p:sldId id="293" r:id="rId48"/>
    <p:sldId id="295" r:id="rId49"/>
    <p:sldId id="296" r:id="rId50"/>
    <p:sldId id="298" r:id="rId51"/>
    <p:sldId id="294" r:id="rId52"/>
    <p:sldId id="312" r:id="rId53"/>
  </p:sldIdLst>
  <p:sldSz cx="9906000" cy="6858000" type="A4"/>
  <p:notesSz cx="6858000" cy="9144000"/>
  <p:embeddedFontLst>
    <p:embeddedFont>
      <p:font typeface="Baskerville Old Face" panose="02020602080505020303" pitchFamily="18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맑은 고딕" panose="020B0503020000020004" pitchFamily="50" charset="-127"/>
      <p:regular r:id="rId60"/>
      <p:bold r:id="rId6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won YoungJin" initials="KY" lastIdx="1" clrIdx="0">
    <p:extLst>
      <p:ext uri="{19B8F6BF-5375-455C-9EA6-DF929625EA0E}">
        <p15:presenceInfo xmlns:p15="http://schemas.microsoft.com/office/powerpoint/2012/main" userId="3fd9d6b0da25f4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BA8"/>
    <a:srgbClr val="BBD19F"/>
    <a:srgbClr val="244F84"/>
    <a:srgbClr val="537EB2"/>
    <a:srgbClr val="4E85CA"/>
    <a:srgbClr val="6D9EC8"/>
    <a:srgbClr val="9EBEAE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95" autoAdjust="0"/>
    <p:restoredTop sz="78818" autoAdjust="0"/>
  </p:normalViewPr>
  <p:slideViewPr>
    <p:cSldViewPr>
      <p:cViewPr varScale="1">
        <p:scale>
          <a:sx n="85" d="100"/>
          <a:sy n="85" d="100"/>
        </p:scale>
        <p:origin x="773" y="7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4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2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6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fld id="{F3E90398-15EE-45DC-821E-3B6CBE53E569}" type="datetimeFigureOut">
              <a:rPr lang="ko-KR" altLang="en-US" smtClean="0"/>
              <a:pPr/>
              <a:t>2021-04-08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fld id="{8FAE45C3-01D2-4EAB-9A77-874ED0A1068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8301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나눔스퀘어_ac" panose="020B0600000101010101" pitchFamily="50" charset="-127"/>
        <a:ea typeface="나눔스퀘어_ac" panose="020B0600000101010101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스퀘어_ac" panose="020B0600000101010101" pitchFamily="50" charset="-127"/>
        <a:ea typeface="나눔스퀘어_ac" panose="020B0600000101010101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스퀘어_ac" panose="020B0600000101010101" pitchFamily="50" charset="-127"/>
        <a:ea typeface="나눔스퀘어_ac" panose="020B0600000101010101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스퀘어_ac" panose="020B0600000101010101" pitchFamily="50" charset="-127"/>
        <a:ea typeface="나눔스퀘어_ac" panose="020B0600000101010101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스퀘어_ac" panose="020B0600000101010101" pitchFamily="50" charset="-127"/>
        <a:ea typeface="나눔스퀘어_ac" panose="020B0600000101010101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959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583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124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8291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2352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3647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E45C3-01D2-4EAB-9A77-874ED0A1068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_ac" panose="020B0600000101010101" pitchFamily="50" charset="-127"/>
              <a:ea typeface="나눔스퀘어_ac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099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1823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693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3778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664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4409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2A87F-606A-DF4A-AA91-259A97CEF6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1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2876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7886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7431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3648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104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8550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01504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31575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303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0263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6436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4452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53166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83556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7990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5746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36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5432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E45C3-01D2-4EAB-9A77-874ED0A1068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_ac" panose="020B0600000101010101" pitchFamily="50" charset="-127"/>
              <a:ea typeface="나눔스퀘어_ac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84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38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023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1988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6145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0270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0075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48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7867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49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0808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981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0164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4863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5C3-01D2-4EAB-9A77-874ED0A10682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0670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E45C3-01D2-4EAB-9A77-874ED0A1068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_ac" panose="020B0600000101010101" pitchFamily="50" charset="-127"/>
              <a:ea typeface="나눔스퀘어_ac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1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1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6" y="5157192"/>
            <a:ext cx="1838702" cy="6646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A2A01-BD64-4512-BCB5-0A766B3205A3}" type="datetime1">
              <a:rPr lang="ko-KR" altLang="en-US" smtClean="0"/>
              <a:t>2021-04-08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4113-1518-4DA3-A316-4EBB5BF4B2A9}" type="datetime1">
              <a:rPr lang="ko-KR" altLang="en-US" smtClean="0"/>
              <a:t>2021-04-08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0980-DA74-47C0-A7FD-C0009896B12D}" type="datetime1">
              <a:rPr lang="ko-KR" altLang="en-US" smtClean="0"/>
              <a:t>2021-04-08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156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6" y="5157192"/>
            <a:ext cx="1838702" cy="6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73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19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책상.jpg"/>
          <p:cNvPicPr>
            <a:picLocks noChangeAspect="1"/>
          </p:cNvPicPr>
          <p:nvPr userDrawn="1"/>
        </p:nvPicPr>
        <p:blipFill>
          <a:blip r:embed="rId2" cstate="print"/>
          <a:srcRect l="3690" t="46956" r="45222"/>
          <a:stretch>
            <a:fillRect/>
          </a:stretch>
        </p:blipFill>
        <p:spPr>
          <a:xfrm flipH="1">
            <a:off x="0" y="0"/>
            <a:ext cx="9906000" cy="6858002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41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책상.jpg"/>
          <p:cNvPicPr>
            <a:picLocks noChangeAspect="1"/>
          </p:cNvPicPr>
          <p:nvPr userDrawn="1"/>
        </p:nvPicPr>
        <p:blipFill>
          <a:blip r:embed="rId2" cstate="print"/>
          <a:srcRect l="3690" t="46956" r="45222"/>
          <a:stretch>
            <a:fillRect/>
          </a:stretch>
        </p:blipFill>
        <p:spPr>
          <a:xfrm>
            <a:off x="0" y="0"/>
            <a:ext cx="9906000" cy="6858002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64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27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27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04C4153D-40E0-4D98-A235-86B8DB7F582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79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3F4BF0A1-EDE5-497C-BF6A-79D05895228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6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1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D216C59C-8EAE-4E81-A391-BAC7249D635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66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7750D927-A8A8-4F3F-A6A2-31CE523D7C2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26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1625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227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8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CA3E6DBF-EDDB-43F5-A46C-DFB19501DFE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70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1625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8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FC4A2A01-BD64-4512-BCB5-0A766B3205A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72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88274113-1518-4DA3-A316-4EBB5BF4B2A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28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6DEE0980-DA74-47C0-A7FD-C0009896B12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61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419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6" y="5157192"/>
            <a:ext cx="1838702" cy="6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75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00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책상.jpg"/>
          <p:cNvPicPr>
            <a:picLocks noChangeAspect="1"/>
          </p:cNvPicPr>
          <p:nvPr userDrawn="1"/>
        </p:nvPicPr>
        <p:blipFill>
          <a:blip r:embed="rId2" cstate="print"/>
          <a:srcRect l="3690" t="46956" r="45222"/>
          <a:stretch>
            <a:fillRect/>
          </a:stretch>
        </p:blipFill>
        <p:spPr>
          <a:xfrm flipH="1">
            <a:off x="0" y="0"/>
            <a:ext cx="9906000" cy="6858002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6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책상.jpg"/>
          <p:cNvPicPr>
            <a:picLocks noChangeAspect="1"/>
          </p:cNvPicPr>
          <p:nvPr userDrawn="1"/>
        </p:nvPicPr>
        <p:blipFill>
          <a:blip r:embed="rId2" cstate="print"/>
          <a:srcRect l="3690" t="46956" r="45222"/>
          <a:stretch>
            <a:fillRect/>
          </a:stretch>
        </p:blipFill>
        <p:spPr>
          <a:xfrm flipH="1">
            <a:off x="0" y="0"/>
            <a:ext cx="9906000" cy="6858002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1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책상.jpg"/>
          <p:cNvPicPr>
            <a:picLocks noChangeAspect="1"/>
          </p:cNvPicPr>
          <p:nvPr userDrawn="1"/>
        </p:nvPicPr>
        <p:blipFill>
          <a:blip r:embed="rId2" cstate="print"/>
          <a:srcRect l="3690" t="46956" r="45222"/>
          <a:stretch>
            <a:fillRect/>
          </a:stretch>
        </p:blipFill>
        <p:spPr>
          <a:xfrm>
            <a:off x="0" y="0"/>
            <a:ext cx="9906000" cy="6858002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38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27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27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04C4153D-40E0-4D98-A235-86B8DB7F582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46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3F4BF0A1-EDE5-497C-BF6A-79D05895228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88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D216C59C-8EAE-4E81-A391-BAC7249D635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06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7750D927-A8A8-4F3F-A6A2-31CE523D7C2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26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1625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227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8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CA3E6DBF-EDDB-43F5-A46C-DFB19501DFE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04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1625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8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FC4A2A01-BD64-4512-BCB5-0A766B3205A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03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88274113-1518-4DA3-A316-4EBB5BF4B2A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47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6DEE0980-DA74-47C0-A7FD-C0009896B12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7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책상.jpg"/>
          <p:cNvPicPr>
            <a:picLocks noChangeAspect="1"/>
          </p:cNvPicPr>
          <p:nvPr userDrawn="1"/>
        </p:nvPicPr>
        <p:blipFill>
          <a:blip r:embed="rId2" cstate="print"/>
          <a:srcRect l="3690" t="46956" r="45222"/>
          <a:stretch>
            <a:fillRect/>
          </a:stretch>
        </p:blipFill>
        <p:spPr>
          <a:xfrm>
            <a:off x="0" y="0"/>
            <a:ext cx="9906000" cy="6858002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1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6" y="5157192"/>
            <a:ext cx="1838702" cy="6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10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55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책상.jpg"/>
          <p:cNvPicPr>
            <a:picLocks noChangeAspect="1"/>
          </p:cNvPicPr>
          <p:nvPr userDrawn="1"/>
        </p:nvPicPr>
        <p:blipFill>
          <a:blip r:embed="rId2" cstate="print"/>
          <a:srcRect l="3690" t="46956" r="45222"/>
          <a:stretch>
            <a:fillRect/>
          </a:stretch>
        </p:blipFill>
        <p:spPr>
          <a:xfrm flipH="1">
            <a:off x="0" y="0"/>
            <a:ext cx="9906000" cy="6858002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17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책상.jpg"/>
          <p:cNvPicPr>
            <a:picLocks noChangeAspect="1"/>
          </p:cNvPicPr>
          <p:nvPr userDrawn="1"/>
        </p:nvPicPr>
        <p:blipFill>
          <a:blip r:embed="rId2" cstate="print"/>
          <a:srcRect l="3690" t="46956" r="45222"/>
          <a:stretch>
            <a:fillRect/>
          </a:stretch>
        </p:blipFill>
        <p:spPr>
          <a:xfrm>
            <a:off x="0" y="0"/>
            <a:ext cx="9906000" cy="6858002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057456" y="6356353"/>
            <a:ext cx="617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02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27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27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04C4153D-40E0-4D98-A235-86B8DB7F582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78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463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3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3F4BF0A1-EDE5-497C-BF6A-79D05895228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98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D216C59C-8EAE-4E81-A391-BAC7249D635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00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7750D927-A8A8-4F3F-A6A2-31CE523D7C2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365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1625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227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95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625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8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CA3E6DBF-EDDB-43F5-A46C-DFB19501DFE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23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1625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8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FC4A2A01-BD64-4512-BCB5-0A766B3205A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8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24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20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8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8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24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20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8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8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153D-40E0-4D98-A235-86B8DB7F5829}" type="datetime1">
              <a:rPr lang="ko-KR" altLang="en-US" smtClean="0"/>
              <a:t>2021-04-08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88274113-1518-4DA3-A316-4EBB5BF4B2A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16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6DEE0980-DA74-47C0-A7FD-C0009896B12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51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84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20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8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6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6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20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18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16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16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F0A1-EDE5-497C-BF6A-79D05895228E}" type="datetime1">
              <a:rPr lang="ko-KR" altLang="en-US" smtClean="0"/>
              <a:t>2021-04-08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6C59C-8EAE-4E81-A391-BAC7249D6354}" type="datetime1">
              <a:rPr lang="ko-KR" altLang="en-US" smtClean="0"/>
              <a:t>2021-04-08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0D927-A8A8-4F3F-A6A2-31CE523D7C26}" type="datetime1">
              <a:rPr lang="ko-KR" altLang="en-US" smtClean="0"/>
              <a:t>2021-04-08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>
              <a:defRPr sz="28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2pPr>
            <a:lvl3pPr>
              <a:defRPr sz="24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3pPr>
            <a:lvl4pPr>
              <a:defRPr sz="20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4pPr>
            <a:lvl5pPr>
              <a:defRPr sz="20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6DBF-EDDB-43F5-A46C-DFB19501DFEC}" type="datetime1">
              <a:rPr lang="ko-KR" altLang="en-US" smtClean="0"/>
              <a:t>2021-04-08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fld id="{9977A199-F774-456F-A794-1D562AE95918}" type="datetime1">
              <a:rPr lang="ko-KR" altLang="en-US" smtClean="0"/>
              <a:pPr/>
              <a:t>2021-04-08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fld id="{B6B8C1DE-279C-4E17-B8B2-2C4350EA98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 descr="책상.jpg"/>
          <p:cNvPicPr>
            <a:picLocks noChangeAspect="1"/>
          </p:cNvPicPr>
          <p:nvPr userDrawn="1"/>
        </p:nvPicPr>
        <p:blipFill>
          <a:blip r:embed="rId15" cstate="print"/>
          <a:srcRect l="3690" t="16006" r="15416"/>
          <a:stretch>
            <a:fillRect/>
          </a:stretch>
        </p:blipFill>
        <p:spPr>
          <a:xfrm>
            <a:off x="0" y="0"/>
            <a:ext cx="9906000" cy="685800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247" r="3327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pPr defTabSz="742950"/>
            <a:fld id="{9977A199-F774-456F-A794-1D562AE9591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pPr defTabSz="742950"/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책상.jpg"/>
          <p:cNvPicPr>
            <a:picLocks noChangeAspect="1"/>
          </p:cNvPicPr>
          <p:nvPr userDrawn="1"/>
        </p:nvPicPr>
        <p:blipFill>
          <a:blip r:embed="rId15" cstate="print"/>
          <a:srcRect l="3690" t="16006" r="15416"/>
          <a:stretch>
            <a:fillRect/>
          </a:stretch>
        </p:blipFill>
        <p:spPr>
          <a:xfrm>
            <a:off x="0" y="0"/>
            <a:ext cx="9906000" cy="685800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247" r="3327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742950" rtl="0" eaLnBrk="1" latinLnBrk="1" hangingPunct="1"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06" indent="-278606" algn="l" defTabSz="742950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03647" indent="-232172" algn="l" defTabSz="742950" rtl="0" eaLnBrk="1" latinLnBrk="1" hangingPunct="1">
        <a:spcBef>
          <a:spcPct val="20000"/>
        </a:spcBef>
        <a:buFont typeface="Arial" pitchFamily="34" charset="0"/>
        <a:buChar char="–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1" hangingPunct="1">
        <a:spcBef>
          <a:spcPct val="20000"/>
        </a:spcBef>
        <a:buFont typeface="Arial" pitchFamily="34" charset="0"/>
        <a:buChar char="–"/>
        <a:defRPr sz="1625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1" hangingPunct="1">
        <a:spcBef>
          <a:spcPct val="20000"/>
        </a:spcBef>
        <a:buFont typeface="Arial" pitchFamily="34" charset="0"/>
        <a:buChar char="»"/>
        <a:defRPr sz="1625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pPr defTabSz="742950"/>
            <a:fld id="{9977A199-F774-456F-A794-1D562AE9591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pPr defTabSz="742950"/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책상.jpg"/>
          <p:cNvPicPr>
            <a:picLocks noChangeAspect="1"/>
          </p:cNvPicPr>
          <p:nvPr userDrawn="1"/>
        </p:nvPicPr>
        <p:blipFill>
          <a:blip r:embed="rId15" cstate="print"/>
          <a:srcRect l="3690" t="16006" r="15416"/>
          <a:stretch>
            <a:fillRect/>
          </a:stretch>
        </p:blipFill>
        <p:spPr>
          <a:xfrm>
            <a:off x="0" y="0"/>
            <a:ext cx="9906000" cy="685800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247" r="3327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8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hdr="0" ftr="0" dt="0"/>
  <p:txStyles>
    <p:titleStyle>
      <a:lvl1pPr algn="ctr" defTabSz="742950" rtl="0" eaLnBrk="1" latinLnBrk="1" hangingPunct="1"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06" indent="-278606" algn="l" defTabSz="742950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03647" indent="-232172" algn="l" defTabSz="742950" rtl="0" eaLnBrk="1" latinLnBrk="1" hangingPunct="1">
        <a:spcBef>
          <a:spcPct val="20000"/>
        </a:spcBef>
        <a:buFont typeface="Arial" pitchFamily="34" charset="0"/>
        <a:buChar char="–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1" hangingPunct="1">
        <a:spcBef>
          <a:spcPct val="20000"/>
        </a:spcBef>
        <a:buFont typeface="Arial" pitchFamily="34" charset="0"/>
        <a:buChar char="–"/>
        <a:defRPr sz="1625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1" hangingPunct="1">
        <a:spcBef>
          <a:spcPct val="20000"/>
        </a:spcBef>
        <a:buFont typeface="Arial" pitchFamily="34" charset="0"/>
        <a:buChar char="»"/>
        <a:defRPr sz="1625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pPr defTabSz="742950"/>
            <a:fld id="{9977A199-F774-456F-A794-1D562AE9591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2021-04-08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pPr defTabSz="742950"/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defRPr>
            </a:lvl1pPr>
          </a:lstStyle>
          <a:p>
            <a:pPr defTabSz="742950"/>
            <a:fld id="{B6B8C1DE-279C-4E17-B8B2-2C4350EA985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책상.jpg"/>
          <p:cNvPicPr>
            <a:picLocks noChangeAspect="1"/>
          </p:cNvPicPr>
          <p:nvPr userDrawn="1"/>
        </p:nvPicPr>
        <p:blipFill>
          <a:blip r:embed="rId15" cstate="print"/>
          <a:srcRect l="3690" t="16006" r="15416"/>
          <a:stretch>
            <a:fillRect/>
          </a:stretch>
        </p:blipFill>
        <p:spPr>
          <a:xfrm>
            <a:off x="0" y="0"/>
            <a:ext cx="9906000" cy="685800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247" r="3327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0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 ftr="0" dt="0"/>
  <p:txStyles>
    <p:titleStyle>
      <a:lvl1pPr algn="ctr" defTabSz="742950" rtl="0" eaLnBrk="1" latinLnBrk="1" hangingPunct="1"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06" indent="-278606" algn="l" defTabSz="742950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03647" indent="-232172" algn="l" defTabSz="742950" rtl="0" eaLnBrk="1" latinLnBrk="1" hangingPunct="1">
        <a:spcBef>
          <a:spcPct val="20000"/>
        </a:spcBef>
        <a:buFont typeface="Arial" pitchFamily="34" charset="0"/>
        <a:buChar char="–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1" hangingPunct="1">
        <a:spcBef>
          <a:spcPct val="20000"/>
        </a:spcBef>
        <a:buFont typeface="Arial" pitchFamily="34" charset="0"/>
        <a:buChar char="–"/>
        <a:defRPr sz="1625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1" hangingPunct="1">
        <a:spcBef>
          <a:spcPct val="20000"/>
        </a:spcBef>
        <a:buFont typeface="Arial" pitchFamily="34" charset="0"/>
        <a:buChar char="»"/>
        <a:defRPr sz="1625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1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3.png"/><Relationship Id="rId21" Type="http://schemas.openxmlformats.org/officeDocument/2006/relationships/image" Target="../media/image78.png"/><Relationship Id="rId42" Type="http://schemas.openxmlformats.org/officeDocument/2006/relationships/image" Target="../media/image99.png"/><Relationship Id="rId47" Type="http://schemas.openxmlformats.org/officeDocument/2006/relationships/image" Target="../media/image104.png"/><Relationship Id="rId63" Type="http://schemas.openxmlformats.org/officeDocument/2006/relationships/image" Target="../media/image120.png"/><Relationship Id="rId68" Type="http://schemas.openxmlformats.org/officeDocument/2006/relationships/image" Target="../media/image125.png"/><Relationship Id="rId16" Type="http://schemas.openxmlformats.org/officeDocument/2006/relationships/image" Target="../media/image73.png"/><Relationship Id="rId11" Type="http://schemas.openxmlformats.org/officeDocument/2006/relationships/image" Target="../media/image68.png"/><Relationship Id="rId32" Type="http://schemas.openxmlformats.org/officeDocument/2006/relationships/image" Target="../media/image89.png"/><Relationship Id="rId37" Type="http://schemas.openxmlformats.org/officeDocument/2006/relationships/image" Target="../media/image94.jpg"/><Relationship Id="rId53" Type="http://schemas.openxmlformats.org/officeDocument/2006/relationships/image" Target="../media/image110.png"/><Relationship Id="rId58" Type="http://schemas.openxmlformats.org/officeDocument/2006/relationships/image" Target="../media/image115.png"/><Relationship Id="rId74" Type="http://schemas.openxmlformats.org/officeDocument/2006/relationships/image" Target="../media/image131.png"/><Relationship Id="rId79" Type="http://schemas.openxmlformats.org/officeDocument/2006/relationships/image" Target="../media/image136.png"/><Relationship Id="rId5" Type="http://schemas.openxmlformats.org/officeDocument/2006/relationships/image" Target="../media/image62.png"/><Relationship Id="rId61" Type="http://schemas.openxmlformats.org/officeDocument/2006/relationships/image" Target="../media/image118.png"/><Relationship Id="rId82" Type="http://schemas.openxmlformats.org/officeDocument/2006/relationships/image" Target="../media/image139.png"/><Relationship Id="rId19" Type="http://schemas.openxmlformats.org/officeDocument/2006/relationships/image" Target="../media/image7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Relationship Id="rId43" Type="http://schemas.openxmlformats.org/officeDocument/2006/relationships/image" Target="../media/image100.png"/><Relationship Id="rId48" Type="http://schemas.openxmlformats.org/officeDocument/2006/relationships/image" Target="../media/image105.png"/><Relationship Id="rId56" Type="http://schemas.openxmlformats.org/officeDocument/2006/relationships/image" Target="../media/image113.png"/><Relationship Id="rId64" Type="http://schemas.openxmlformats.org/officeDocument/2006/relationships/image" Target="../media/image121.png"/><Relationship Id="rId69" Type="http://schemas.openxmlformats.org/officeDocument/2006/relationships/image" Target="../media/image126.png"/><Relationship Id="rId77" Type="http://schemas.openxmlformats.org/officeDocument/2006/relationships/image" Target="../media/image134.png"/><Relationship Id="rId8" Type="http://schemas.openxmlformats.org/officeDocument/2006/relationships/image" Target="../media/image65.png"/><Relationship Id="rId51" Type="http://schemas.openxmlformats.org/officeDocument/2006/relationships/image" Target="../media/image108.jpg"/><Relationship Id="rId72" Type="http://schemas.openxmlformats.org/officeDocument/2006/relationships/image" Target="../media/image129.png"/><Relationship Id="rId80" Type="http://schemas.openxmlformats.org/officeDocument/2006/relationships/image" Target="../media/image137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38" Type="http://schemas.openxmlformats.org/officeDocument/2006/relationships/image" Target="../media/image95.jpg"/><Relationship Id="rId46" Type="http://schemas.openxmlformats.org/officeDocument/2006/relationships/image" Target="../media/image103.png"/><Relationship Id="rId59" Type="http://schemas.openxmlformats.org/officeDocument/2006/relationships/image" Target="../media/image116.png"/><Relationship Id="rId67" Type="http://schemas.openxmlformats.org/officeDocument/2006/relationships/image" Target="../media/image124.png"/><Relationship Id="rId20" Type="http://schemas.openxmlformats.org/officeDocument/2006/relationships/image" Target="../media/image77.png"/><Relationship Id="rId41" Type="http://schemas.openxmlformats.org/officeDocument/2006/relationships/image" Target="../media/image98.png"/><Relationship Id="rId54" Type="http://schemas.openxmlformats.org/officeDocument/2006/relationships/image" Target="../media/image111.png"/><Relationship Id="rId62" Type="http://schemas.openxmlformats.org/officeDocument/2006/relationships/image" Target="../media/image119.png"/><Relationship Id="rId70" Type="http://schemas.openxmlformats.org/officeDocument/2006/relationships/image" Target="../media/image127.png"/><Relationship Id="rId75" Type="http://schemas.openxmlformats.org/officeDocument/2006/relationships/image" Target="../media/image132.png"/><Relationship Id="rId83" Type="http://schemas.openxmlformats.org/officeDocument/2006/relationships/image" Target="../media/image14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93.png"/><Relationship Id="rId49" Type="http://schemas.openxmlformats.org/officeDocument/2006/relationships/image" Target="../media/image106.png"/><Relationship Id="rId57" Type="http://schemas.openxmlformats.org/officeDocument/2006/relationships/image" Target="../media/image114.png"/><Relationship Id="rId10" Type="http://schemas.openxmlformats.org/officeDocument/2006/relationships/image" Target="../media/image67.png"/><Relationship Id="rId31" Type="http://schemas.openxmlformats.org/officeDocument/2006/relationships/image" Target="../media/image88.png"/><Relationship Id="rId44" Type="http://schemas.openxmlformats.org/officeDocument/2006/relationships/image" Target="../media/image101.png"/><Relationship Id="rId52" Type="http://schemas.openxmlformats.org/officeDocument/2006/relationships/image" Target="../media/image109.png"/><Relationship Id="rId60" Type="http://schemas.openxmlformats.org/officeDocument/2006/relationships/image" Target="../media/image117.png"/><Relationship Id="rId65" Type="http://schemas.openxmlformats.org/officeDocument/2006/relationships/image" Target="../media/image122.png"/><Relationship Id="rId73" Type="http://schemas.openxmlformats.org/officeDocument/2006/relationships/image" Target="../media/image130.png"/><Relationship Id="rId78" Type="http://schemas.openxmlformats.org/officeDocument/2006/relationships/image" Target="../media/image135.png"/><Relationship Id="rId81" Type="http://schemas.openxmlformats.org/officeDocument/2006/relationships/image" Target="../media/image13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9" Type="http://schemas.openxmlformats.org/officeDocument/2006/relationships/image" Target="../media/image96.png"/><Relationship Id="rId34" Type="http://schemas.openxmlformats.org/officeDocument/2006/relationships/image" Target="../media/image91.png"/><Relationship Id="rId50" Type="http://schemas.openxmlformats.org/officeDocument/2006/relationships/image" Target="../media/image107.png"/><Relationship Id="rId55" Type="http://schemas.openxmlformats.org/officeDocument/2006/relationships/image" Target="../media/image112.png"/><Relationship Id="rId76" Type="http://schemas.openxmlformats.org/officeDocument/2006/relationships/image" Target="../media/image133.png"/><Relationship Id="rId7" Type="http://schemas.openxmlformats.org/officeDocument/2006/relationships/image" Target="../media/image64.png"/><Relationship Id="rId71" Type="http://schemas.openxmlformats.org/officeDocument/2006/relationships/image" Target="../media/image128.png"/><Relationship Id="rId2" Type="http://schemas.openxmlformats.org/officeDocument/2006/relationships/notesSlide" Target="../notesSlides/notesSlide37.xml"/><Relationship Id="rId29" Type="http://schemas.openxmlformats.org/officeDocument/2006/relationships/image" Target="../media/image86.png"/><Relationship Id="rId24" Type="http://schemas.openxmlformats.org/officeDocument/2006/relationships/image" Target="../media/image81.png"/><Relationship Id="rId40" Type="http://schemas.openxmlformats.org/officeDocument/2006/relationships/image" Target="../media/image97.png"/><Relationship Id="rId45" Type="http://schemas.openxmlformats.org/officeDocument/2006/relationships/image" Target="../media/image102.png"/><Relationship Id="rId66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qrator.com/edu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28664" y="3789040"/>
            <a:ext cx="6021489" cy="718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데이터를 더 영향력 있게 만들기</a:t>
            </a:r>
            <a:r>
              <a:rPr lang="en-US" altLang="ko-KR" sz="20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en-US" altLang="ko-KR" sz="20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Make you data make an impact.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2636912"/>
            <a:ext cx="4896544" cy="10137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 defTabSz="742950"/>
              <a:t>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577" y="1245310"/>
            <a:ext cx="44459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42950" latinLnBrk="0"/>
            <a:r>
              <a:rPr lang="ko-KR" altLang="en-US" b="1" spc="-41" dirty="0" err="1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전주의적</a:t>
            </a:r>
            <a:r>
              <a:rPr lang="ko-KR" altLang="en-US" b="1" spc="-4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처리</a:t>
            </a:r>
            <a:r>
              <a:rPr lang="en-US" altLang="ko-KR" spc="-4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</a:t>
            </a:r>
            <a:r>
              <a:rPr lang="en-US" altLang="ko-KR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Pre-Attentive Processing</a:t>
            </a:r>
            <a:r>
              <a:rPr lang="en-US" altLang="ko-KR" spc="-4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)?</a:t>
            </a:r>
            <a:endParaRPr lang="ko-KR" altLang="en-US" spc="-41" dirty="0">
              <a:solidFill>
                <a:prstClr val="black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5" name="Oval 1"/>
          <p:cNvSpPr/>
          <p:nvPr/>
        </p:nvSpPr>
        <p:spPr>
          <a:xfrm>
            <a:off x="5298946" y="1536626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Oval 2"/>
          <p:cNvSpPr/>
          <p:nvPr/>
        </p:nvSpPr>
        <p:spPr>
          <a:xfrm>
            <a:off x="3455110" y="4316765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Oval 3"/>
          <p:cNvSpPr/>
          <p:nvPr/>
        </p:nvSpPr>
        <p:spPr>
          <a:xfrm>
            <a:off x="4205712" y="1795326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Oval 4"/>
          <p:cNvSpPr/>
          <p:nvPr/>
        </p:nvSpPr>
        <p:spPr>
          <a:xfrm>
            <a:off x="5298947" y="5429241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Oval 5"/>
          <p:cNvSpPr/>
          <p:nvPr/>
        </p:nvSpPr>
        <p:spPr>
          <a:xfrm>
            <a:off x="7317983" y="3376633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Oval 9"/>
          <p:cNvSpPr/>
          <p:nvPr/>
        </p:nvSpPr>
        <p:spPr>
          <a:xfrm>
            <a:off x="3455111" y="2438586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0"/>
          <p:cNvSpPr/>
          <p:nvPr/>
        </p:nvSpPr>
        <p:spPr>
          <a:xfrm>
            <a:off x="3232004" y="3376633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4105128" y="5065148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Oval 12"/>
          <p:cNvSpPr/>
          <p:nvPr/>
        </p:nvSpPr>
        <p:spPr>
          <a:xfrm>
            <a:off x="6444517" y="5065148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5" name="Oval 4">
            <a:extLst>
              <a:ext uri="{FF2B5EF4-FFF2-40B4-BE49-F238E27FC236}">
                <a16:creationId xmlns:a16="http://schemas.microsoft.com/office/drawing/2014/main" id="{A55ECD2A-A731-43BA-AF90-06ADE6C6EA2B}"/>
              </a:ext>
            </a:extLst>
          </p:cNvPr>
          <p:cNvSpPr/>
          <p:nvPr/>
        </p:nvSpPr>
        <p:spPr>
          <a:xfrm>
            <a:off x="6303853" y="1800264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6CC1335B-BACE-4BE2-81A7-95BE8402C991}"/>
              </a:ext>
            </a:extLst>
          </p:cNvPr>
          <p:cNvSpPr/>
          <p:nvPr/>
        </p:nvSpPr>
        <p:spPr>
          <a:xfrm>
            <a:off x="7127986" y="4316765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A55ECD2A-A731-43BA-AF90-06ADE6C6EA2B}"/>
              </a:ext>
            </a:extLst>
          </p:cNvPr>
          <p:cNvSpPr/>
          <p:nvPr/>
        </p:nvSpPr>
        <p:spPr>
          <a:xfrm>
            <a:off x="7018042" y="2436501"/>
            <a:ext cx="515337" cy="5094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8482" y="3123523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/>
              <a:t>?</a:t>
            </a:r>
            <a:endParaRPr lang="ko-KR" altLang="en-US" sz="16600" dirty="0"/>
          </a:p>
        </p:txBody>
      </p:sp>
    </p:spTree>
    <p:extLst>
      <p:ext uri="{BB962C8B-B14F-4D97-AF65-F5344CB8AC3E}">
        <p14:creationId xmlns:p14="http://schemas.microsoft.com/office/powerpoint/2010/main" val="224080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 defTabSz="742950"/>
              <a:t>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577" y="1245310"/>
            <a:ext cx="44459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42950" latinLnBrk="0"/>
            <a:r>
              <a:rPr lang="ko-KR" altLang="en-US" b="1" spc="-41" dirty="0" err="1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전주의적</a:t>
            </a:r>
            <a:r>
              <a:rPr lang="ko-KR" altLang="en-US" b="1" spc="-4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처리</a:t>
            </a:r>
            <a:r>
              <a:rPr lang="en-US" altLang="ko-KR" spc="-4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</a:t>
            </a:r>
            <a:r>
              <a:rPr lang="en-US" altLang="ko-KR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Pre-Attentive Processing</a:t>
            </a:r>
            <a:r>
              <a:rPr lang="en-US" altLang="ko-KR" spc="-4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)</a:t>
            </a:r>
            <a:endParaRPr lang="ko-KR" altLang="en-US" spc="-41" dirty="0">
              <a:solidFill>
                <a:prstClr val="black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5" name="Oval 1"/>
          <p:cNvSpPr/>
          <p:nvPr/>
        </p:nvSpPr>
        <p:spPr>
          <a:xfrm>
            <a:off x="5298946" y="1536626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Oval 2"/>
          <p:cNvSpPr/>
          <p:nvPr/>
        </p:nvSpPr>
        <p:spPr>
          <a:xfrm>
            <a:off x="3384158" y="3973612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Oval 3"/>
          <p:cNvSpPr/>
          <p:nvPr/>
        </p:nvSpPr>
        <p:spPr>
          <a:xfrm>
            <a:off x="4702648" y="1645623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Oval 4"/>
          <p:cNvSpPr/>
          <p:nvPr/>
        </p:nvSpPr>
        <p:spPr>
          <a:xfrm>
            <a:off x="5298947" y="5429241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Oval 5"/>
          <p:cNvSpPr/>
          <p:nvPr/>
        </p:nvSpPr>
        <p:spPr>
          <a:xfrm>
            <a:off x="7317983" y="3376633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Oval 9"/>
          <p:cNvSpPr/>
          <p:nvPr/>
        </p:nvSpPr>
        <p:spPr>
          <a:xfrm>
            <a:off x="3384159" y="2778478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0"/>
          <p:cNvSpPr/>
          <p:nvPr/>
        </p:nvSpPr>
        <p:spPr>
          <a:xfrm>
            <a:off x="3232004" y="3376633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4672087" y="5283155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Oval 12"/>
          <p:cNvSpPr/>
          <p:nvPr/>
        </p:nvSpPr>
        <p:spPr>
          <a:xfrm>
            <a:off x="5925807" y="5283155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5" name="Oval 4">
            <a:extLst>
              <a:ext uri="{FF2B5EF4-FFF2-40B4-BE49-F238E27FC236}">
                <a16:creationId xmlns:a16="http://schemas.microsoft.com/office/drawing/2014/main" id="{A55ECD2A-A731-43BA-AF90-06ADE6C6EA2B}"/>
              </a:ext>
            </a:extLst>
          </p:cNvPr>
          <p:cNvSpPr/>
          <p:nvPr/>
        </p:nvSpPr>
        <p:spPr>
          <a:xfrm>
            <a:off x="5895244" y="1645623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6CC1335B-BACE-4BE2-81A7-95BE8402C991}"/>
              </a:ext>
            </a:extLst>
          </p:cNvPr>
          <p:cNvSpPr/>
          <p:nvPr/>
        </p:nvSpPr>
        <p:spPr>
          <a:xfrm>
            <a:off x="7190830" y="3970797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A55ECD2A-A731-43BA-AF90-06ADE6C6EA2B}"/>
              </a:ext>
            </a:extLst>
          </p:cNvPr>
          <p:cNvSpPr/>
          <p:nvPr/>
        </p:nvSpPr>
        <p:spPr>
          <a:xfrm>
            <a:off x="7190830" y="2778479"/>
            <a:ext cx="515337" cy="5094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5288" latinLnBrk="0"/>
            <a:endParaRPr lang="en-US" sz="19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4530" y="3077357"/>
            <a:ext cx="23762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b="1" dirty="0"/>
              <a:t>12</a:t>
            </a:r>
            <a:endParaRPr lang="ko-KR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929143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 defTabSz="742950"/>
              <a:t>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576" y="1245310"/>
            <a:ext cx="4906479" cy="250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42950" latinLnBrk="0"/>
            <a:r>
              <a:rPr lang="ko-KR" altLang="en-US" sz="1625" b="1" spc="-41" dirty="0" err="1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전주의적</a:t>
            </a:r>
            <a:r>
              <a:rPr lang="ko-KR" altLang="en-US" sz="1625" b="1" spc="-4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처리</a:t>
            </a:r>
            <a:r>
              <a:rPr lang="en-US" altLang="ko-KR" sz="1625" spc="-4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</a:t>
            </a:r>
            <a:r>
              <a:rPr lang="en-US" altLang="ko-KR" sz="1463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Pre-Attentive Processing</a:t>
            </a:r>
            <a:r>
              <a:rPr lang="en-US" altLang="ko-KR" sz="1625" spc="-4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)</a:t>
            </a:r>
            <a:r>
              <a:rPr lang="ko-KR" altLang="en-US" sz="1625" spc="-4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를 돕는 시각적 요소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7462177" y="3212976"/>
            <a:ext cx="1379255" cy="1240772"/>
            <a:chOff x="6273012" y="4797152"/>
            <a:chExt cx="1379255" cy="1240772"/>
          </a:xfrm>
        </p:grpSpPr>
        <p:sp>
          <p:nvSpPr>
            <p:cNvPr id="67" name="Oval 1"/>
            <p:cNvSpPr/>
            <p:nvPr/>
          </p:nvSpPr>
          <p:spPr>
            <a:xfrm>
              <a:off x="6273012" y="4797153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8" name="Oval 1"/>
            <p:cNvSpPr/>
            <p:nvPr/>
          </p:nvSpPr>
          <p:spPr>
            <a:xfrm>
              <a:off x="7275005" y="4797152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9" name="Oval 1"/>
            <p:cNvSpPr/>
            <p:nvPr/>
          </p:nvSpPr>
          <p:spPr>
            <a:xfrm>
              <a:off x="7280946" y="5235721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1" name="Oval 1"/>
            <p:cNvSpPr/>
            <p:nvPr/>
          </p:nvSpPr>
          <p:spPr>
            <a:xfrm>
              <a:off x="6776983" y="5235721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2" name="Oval 1"/>
            <p:cNvSpPr/>
            <p:nvPr/>
          </p:nvSpPr>
          <p:spPr>
            <a:xfrm>
              <a:off x="7275559" y="5659450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3" name="Oval 1"/>
            <p:cNvSpPr/>
            <p:nvPr/>
          </p:nvSpPr>
          <p:spPr>
            <a:xfrm>
              <a:off x="6273566" y="5672495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5" name="Oval 1"/>
            <p:cNvSpPr/>
            <p:nvPr/>
          </p:nvSpPr>
          <p:spPr>
            <a:xfrm>
              <a:off x="6781693" y="5672495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6" name="Oval 1"/>
            <p:cNvSpPr/>
            <p:nvPr/>
          </p:nvSpPr>
          <p:spPr>
            <a:xfrm>
              <a:off x="6273012" y="5227256"/>
              <a:ext cx="371321" cy="36542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698546" y="3068960"/>
            <a:ext cx="1379255" cy="1584176"/>
            <a:chOff x="3737161" y="4581129"/>
            <a:chExt cx="1379255" cy="1584176"/>
          </a:xfrm>
        </p:grpSpPr>
        <p:sp>
          <p:nvSpPr>
            <p:cNvPr id="78" name="Oval 1"/>
            <p:cNvSpPr/>
            <p:nvPr/>
          </p:nvSpPr>
          <p:spPr>
            <a:xfrm>
              <a:off x="3737161" y="4789585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9" name="Oval 1"/>
            <p:cNvSpPr/>
            <p:nvPr/>
          </p:nvSpPr>
          <p:spPr>
            <a:xfrm>
              <a:off x="4739154" y="4789584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0" name="Oval 1"/>
            <p:cNvSpPr/>
            <p:nvPr/>
          </p:nvSpPr>
          <p:spPr>
            <a:xfrm>
              <a:off x="4745095" y="5228153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1" name="Oval 1"/>
            <p:cNvSpPr/>
            <p:nvPr/>
          </p:nvSpPr>
          <p:spPr>
            <a:xfrm>
              <a:off x="4241132" y="5228153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2" name="Oval 1"/>
            <p:cNvSpPr/>
            <p:nvPr/>
          </p:nvSpPr>
          <p:spPr>
            <a:xfrm>
              <a:off x="4739708" y="5651882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3" name="Oval 1"/>
            <p:cNvSpPr/>
            <p:nvPr/>
          </p:nvSpPr>
          <p:spPr>
            <a:xfrm>
              <a:off x="3737715" y="5664927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4" name="Oval 1"/>
            <p:cNvSpPr/>
            <p:nvPr/>
          </p:nvSpPr>
          <p:spPr>
            <a:xfrm>
              <a:off x="4245842" y="5664927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6" name="Oval 1"/>
            <p:cNvSpPr/>
            <p:nvPr/>
          </p:nvSpPr>
          <p:spPr>
            <a:xfrm>
              <a:off x="3737161" y="5226468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7" name="Oval 1"/>
            <p:cNvSpPr/>
            <p:nvPr/>
          </p:nvSpPr>
          <p:spPr>
            <a:xfrm>
              <a:off x="4238157" y="4783246"/>
              <a:ext cx="371321" cy="3654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95288" latinLnBrk="0"/>
              <a:endParaRPr lang="en-US" sz="19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4135982" y="4581129"/>
              <a:ext cx="583502" cy="158417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5886204" y="5218575"/>
            <a:ext cx="1863366" cy="874721"/>
            <a:chOff x="6502713" y="2429262"/>
            <a:chExt cx="1863366" cy="874721"/>
          </a:xfrm>
        </p:grpSpPr>
        <p:sp>
          <p:nvSpPr>
            <p:cNvPr id="12" name="이등변 삼각형 11"/>
            <p:cNvSpPr/>
            <p:nvPr/>
          </p:nvSpPr>
          <p:spPr>
            <a:xfrm>
              <a:off x="6502713" y="2429262"/>
              <a:ext cx="481290" cy="36099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8" name="이등변 삼각형 87"/>
            <p:cNvSpPr/>
            <p:nvPr/>
          </p:nvSpPr>
          <p:spPr>
            <a:xfrm>
              <a:off x="7194515" y="2429262"/>
              <a:ext cx="481290" cy="36099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0" name="이등변 삼각형 89"/>
            <p:cNvSpPr/>
            <p:nvPr/>
          </p:nvSpPr>
          <p:spPr>
            <a:xfrm>
              <a:off x="7884789" y="2429262"/>
              <a:ext cx="481290" cy="36099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4" name="이등변 삼각형 93"/>
            <p:cNvSpPr/>
            <p:nvPr/>
          </p:nvSpPr>
          <p:spPr>
            <a:xfrm>
              <a:off x="6502713" y="2942993"/>
              <a:ext cx="481290" cy="36099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5" name="이등변 삼각형 94"/>
            <p:cNvSpPr/>
            <p:nvPr/>
          </p:nvSpPr>
          <p:spPr>
            <a:xfrm>
              <a:off x="7194515" y="2942993"/>
              <a:ext cx="481290" cy="36099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6" name="이등변 삼각형 95"/>
            <p:cNvSpPr/>
            <p:nvPr/>
          </p:nvSpPr>
          <p:spPr>
            <a:xfrm>
              <a:off x="7884789" y="2942993"/>
              <a:ext cx="481290" cy="36099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665117" y="4933486"/>
            <a:ext cx="1498107" cy="1447842"/>
            <a:chOff x="2646594" y="4788768"/>
            <a:chExt cx="1498107" cy="1447842"/>
          </a:xfrm>
        </p:grpSpPr>
        <p:cxnSp>
          <p:nvCxnSpPr>
            <p:cNvPr id="16" name="직선 연결선 15"/>
            <p:cNvCxnSpPr/>
            <p:nvPr/>
          </p:nvCxnSpPr>
          <p:spPr>
            <a:xfrm flipH="1">
              <a:off x="2822868" y="4941168"/>
              <a:ext cx="864633" cy="838242"/>
            </a:xfrm>
            <a:prstGeom prst="line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 flipH="1">
              <a:off x="2975268" y="5093568"/>
              <a:ext cx="864633" cy="838242"/>
            </a:xfrm>
            <a:prstGeom prst="line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 flipH="1">
              <a:off x="3127669" y="5665089"/>
              <a:ext cx="432316" cy="419121"/>
            </a:xfrm>
            <a:prstGeom prst="line">
              <a:avLst/>
            </a:prstGeom>
            <a:ln w="857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 flipH="1">
              <a:off x="3280068" y="5398368"/>
              <a:ext cx="864633" cy="838242"/>
            </a:xfrm>
            <a:prstGeom prst="line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 flipH="1">
              <a:off x="2646594" y="4788768"/>
              <a:ext cx="864633" cy="838242"/>
            </a:xfrm>
            <a:prstGeom prst="line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그룹 20"/>
          <p:cNvGrpSpPr/>
          <p:nvPr/>
        </p:nvGrpSpPr>
        <p:grpSpPr>
          <a:xfrm>
            <a:off x="4954521" y="1942824"/>
            <a:ext cx="1864946" cy="1388451"/>
            <a:chOff x="4954521" y="1942824"/>
            <a:chExt cx="1864946" cy="1388451"/>
          </a:xfrm>
        </p:grpSpPr>
        <p:grpSp>
          <p:nvGrpSpPr>
            <p:cNvPr id="20" name="그룹 19"/>
            <p:cNvGrpSpPr/>
            <p:nvPr/>
          </p:nvGrpSpPr>
          <p:grpSpPr>
            <a:xfrm>
              <a:off x="4954521" y="1942824"/>
              <a:ext cx="1863366" cy="360990"/>
              <a:chOff x="4954521" y="1942824"/>
              <a:chExt cx="1863366" cy="360990"/>
            </a:xfrm>
          </p:grpSpPr>
          <p:sp>
            <p:nvSpPr>
              <p:cNvPr id="102" name="이등변 삼각형 101"/>
              <p:cNvSpPr/>
              <p:nvPr/>
            </p:nvSpPr>
            <p:spPr>
              <a:xfrm>
                <a:off x="4954521" y="1942824"/>
                <a:ext cx="481290" cy="360990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3" name="이등변 삼각형 102"/>
              <p:cNvSpPr/>
              <p:nvPr/>
            </p:nvSpPr>
            <p:spPr>
              <a:xfrm>
                <a:off x="5646323" y="1942824"/>
                <a:ext cx="481290" cy="360990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4" name="이등변 삼각형 103"/>
              <p:cNvSpPr/>
              <p:nvPr/>
            </p:nvSpPr>
            <p:spPr>
              <a:xfrm>
                <a:off x="6336597" y="1942824"/>
                <a:ext cx="481290" cy="360990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10" name="이등변 삼각형 109"/>
            <p:cNvSpPr/>
            <p:nvPr/>
          </p:nvSpPr>
          <p:spPr>
            <a:xfrm>
              <a:off x="4954521" y="2456555"/>
              <a:ext cx="481290" cy="36099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1" name="이등변 삼각형 110"/>
            <p:cNvSpPr/>
            <p:nvPr/>
          </p:nvSpPr>
          <p:spPr>
            <a:xfrm>
              <a:off x="5769324" y="2546733"/>
              <a:ext cx="233760" cy="180633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2" name="이등변 삼각형 111"/>
            <p:cNvSpPr/>
            <p:nvPr/>
          </p:nvSpPr>
          <p:spPr>
            <a:xfrm>
              <a:off x="6336597" y="2456555"/>
              <a:ext cx="481290" cy="36099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18" name="그룹 117"/>
            <p:cNvGrpSpPr/>
            <p:nvPr/>
          </p:nvGrpSpPr>
          <p:grpSpPr>
            <a:xfrm>
              <a:off x="4956101" y="2970285"/>
              <a:ext cx="1863366" cy="360990"/>
              <a:chOff x="4954521" y="1942824"/>
              <a:chExt cx="1863366" cy="360990"/>
            </a:xfrm>
          </p:grpSpPr>
          <p:sp>
            <p:nvSpPr>
              <p:cNvPr id="119" name="이등변 삼각형 118"/>
              <p:cNvSpPr/>
              <p:nvPr/>
            </p:nvSpPr>
            <p:spPr>
              <a:xfrm>
                <a:off x="4954521" y="1942824"/>
                <a:ext cx="481290" cy="360990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0" name="이등변 삼각형 119"/>
              <p:cNvSpPr/>
              <p:nvPr/>
            </p:nvSpPr>
            <p:spPr>
              <a:xfrm>
                <a:off x="5646323" y="1942824"/>
                <a:ext cx="481290" cy="360990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1" name="이등변 삼각형 120"/>
              <p:cNvSpPr/>
              <p:nvPr/>
            </p:nvSpPr>
            <p:spPr>
              <a:xfrm>
                <a:off x="6336597" y="1942824"/>
                <a:ext cx="481290" cy="360990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375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13</a:t>
            </a:fld>
            <a:endParaRPr lang="ko-KR" altLang="en-US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608864"/>
              </p:ext>
            </p:extLst>
          </p:nvPr>
        </p:nvGraphicFramePr>
        <p:xfrm>
          <a:off x="344488" y="2276870"/>
          <a:ext cx="4557480" cy="3870789"/>
        </p:xfrm>
        <a:graphic>
          <a:graphicData uri="http://schemas.openxmlformats.org/drawingml/2006/table">
            <a:tbl>
              <a:tblPr/>
              <a:tblGrid>
                <a:gridCol w="569685">
                  <a:extLst>
                    <a:ext uri="{9D8B030D-6E8A-4147-A177-3AD203B41FA5}">
                      <a16:colId xmlns:a16="http://schemas.microsoft.com/office/drawing/2014/main" val="247619203"/>
                    </a:ext>
                  </a:extLst>
                </a:gridCol>
                <a:gridCol w="569685">
                  <a:extLst>
                    <a:ext uri="{9D8B030D-6E8A-4147-A177-3AD203B41FA5}">
                      <a16:colId xmlns:a16="http://schemas.microsoft.com/office/drawing/2014/main" val="4054024555"/>
                    </a:ext>
                  </a:extLst>
                </a:gridCol>
                <a:gridCol w="569685">
                  <a:extLst>
                    <a:ext uri="{9D8B030D-6E8A-4147-A177-3AD203B41FA5}">
                      <a16:colId xmlns:a16="http://schemas.microsoft.com/office/drawing/2014/main" val="3043028164"/>
                    </a:ext>
                  </a:extLst>
                </a:gridCol>
                <a:gridCol w="569685">
                  <a:extLst>
                    <a:ext uri="{9D8B030D-6E8A-4147-A177-3AD203B41FA5}">
                      <a16:colId xmlns:a16="http://schemas.microsoft.com/office/drawing/2014/main" val="2205415177"/>
                    </a:ext>
                  </a:extLst>
                </a:gridCol>
                <a:gridCol w="569685">
                  <a:extLst>
                    <a:ext uri="{9D8B030D-6E8A-4147-A177-3AD203B41FA5}">
                      <a16:colId xmlns:a16="http://schemas.microsoft.com/office/drawing/2014/main" val="3360123243"/>
                    </a:ext>
                  </a:extLst>
                </a:gridCol>
                <a:gridCol w="569685">
                  <a:extLst>
                    <a:ext uri="{9D8B030D-6E8A-4147-A177-3AD203B41FA5}">
                      <a16:colId xmlns:a16="http://schemas.microsoft.com/office/drawing/2014/main" val="2473441404"/>
                    </a:ext>
                  </a:extLst>
                </a:gridCol>
                <a:gridCol w="569685">
                  <a:extLst>
                    <a:ext uri="{9D8B030D-6E8A-4147-A177-3AD203B41FA5}">
                      <a16:colId xmlns:a16="http://schemas.microsoft.com/office/drawing/2014/main" val="3855433365"/>
                    </a:ext>
                  </a:extLst>
                </a:gridCol>
                <a:gridCol w="569685">
                  <a:extLst>
                    <a:ext uri="{9D8B030D-6E8A-4147-A177-3AD203B41FA5}">
                      <a16:colId xmlns:a16="http://schemas.microsoft.com/office/drawing/2014/main" val="3298756074"/>
                    </a:ext>
                  </a:extLst>
                </a:gridCol>
              </a:tblGrid>
              <a:tr h="2977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A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B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C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D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196420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x</a:t>
                      </a:r>
                      <a:endParaRPr lang="en-US" sz="1200" b="1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y</a:t>
                      </a:r>
                      <a:endParaRPr lang="en-US" sz="1200" b="1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x</a:t>
                      </a:r>
                      <a:endParaRPr lang="en-US" sz="1200" b="1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y</a:t>
                      </a:r>
                      <a:endParaRPr lang="en-US" sz="1200" b="1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x</a:t>
                      </a:r>
                      <a:endParaRPr lang="en-US" sz="1200" b="1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y</a:t>
                      </a:r>
                      <a:endParaRPr lang="en-US" sz="1200" b="1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x</a:t>
                      </a:r>
                      <a:endParaRPr lang="en-US" sz="1200" b="1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y</a:t>
                      </a:r>
                      <a:endParaRPr lang="en-US" sz="1200" b="1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224205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10.0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10.0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9.14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10.0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7.46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6.58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633419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6.95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8.14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6.77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5.76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086581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13.0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7.58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13.0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8.74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13.0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12.74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7.71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409534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9.0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8.81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9.0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8.77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9.0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7.11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8.84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295838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11.0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8.33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11.0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9.26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11.0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7.81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8.47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518641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14.0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9.96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14.0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8.10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14.0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8.84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7.04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63751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6.0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7.24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6.0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6.13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6.0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6.08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5.25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735921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4.0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4.26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4.0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3.10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4.0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5.39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19.0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12.5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029831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12.0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10.84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12.0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9.13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12.0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8.15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5.56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701793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4.82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7.26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6.42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7.91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210156"/>
                  </a:ext>
                </a:extLst>
              </a:tr>
              <a:tr h="297753"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5.0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5.68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5.0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4.74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5.0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5.73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8.0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6.89</a:t>
                      </a:r>
                    </a:p>
                  </a:txBody>
                  <a:tcPr marL="83680" marR="83680" marT="41840" marB="41840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986775"/>
                  </a:ext>
                </a:extLst>
              </a:tr>
            </a:tbl>
          </a:graphicData>
        </a:graphic>
      </p:graphicFrame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185418"/>
              </p:ext>
            </p:extLst>
          </p:nvPr>
        </p:nvGraphicFramePr>
        <p:xfrm>
          <a:off x="5380639" y="2257584"/>
          <a:ext cx="4289484" cy="3890074"/>
        </p:xfrm>
        <a:graphic>
          <a:graphicData uri="http://schemas.openxmlformats.org/drawingml/2006/table">
            <a:tbl>
              <a:tblPr/>
              <a:tblGrid>
                <a:gridCol w="1228545">
                  <a:extLst>
                    <a:ext uri="{9D8B030D-6E8A-4147-A177-3AD203B41FA5}">
                      <a16:colId xmlns:a16="http://schemas.microsoft.com/office/drawing/2014/main" val="409683068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72314241"/>
                    </a:ext>
                  </a:extLst>
                </a:gridCol>
                <a:gridCol w="1764795">
                  <a:extLst>
                    <a:ext uri="{9D8B030D-6E8A-4147-A177-3AD203B41FA5}">
                      <a16:colId xmlns:a16="http://schemas.microsoft.com/office/drawing/2014/main" val="2307385508"/>
                    </a:ext>
                  </a:extLst>
                </a:gridCol>
              </a:tblGrid>
              <a:tr h="28551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항목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값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정확도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800492"/>
                  </a:ext>
                </a:extLst>
              </a:tr>
              <a:tr h="512182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x</a:t>
                      </a:r>
                      <a:r>
                        <a:rPr 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 </a:t>
                      </a:r>
                      <a:r>
                        <a:rPr lang="ko-KR" alt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평균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정확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935496"/>
                  </a:ext>
                </a:extLst>
              </a:tr>
              <a:tr h="512182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x</a:t>
                      </a:r>
                      <a:r>
                        <a:rPr 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 </a:t>
                      </a:r>
                      <a:r>
                        <a:rPr lang="ko-KR" alt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표본 분산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11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정확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481062"/>
                  </a:ext>
                </a:extLst>
              </a:tr>
              <a:tr h="512182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y</a:t>
                      </a:r>
                      <a:r>
                        <a:rPr 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 </a:t>
                      </a:r>
                      <a:r>
                        <a:rPr lang="ko-KR" alt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평균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7.50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소수점 </a:t>
                      </a:r>
                      <a:r>
                        <a:rPr lang="en-US" altLang="ko-KR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2</a:t>
                      </a:r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자리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407416"/>
                  </a:ext>
                </a:extLst>
              </a:tr>
              <a:tr h="512182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y</a:t>
                      </a:r>
                      <a:r>
                        <a:rPr 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 </a:t>
                      </a:r>
                      <a:r>
                        <a:rPr lang="ko-KR" alt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표본 분산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4.125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±0.003</a:t>
                      </a:r>
                      <a:endParaRPr lang="ko-KR" altLang="en-US" sz="1000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51643"/>
                  </a:ext>
                </a:extLst>
              </a:tr>
              <a:tr h="512182">
                <a:tc>
                  <a:txBody>
                    <a:bodyPr/>
                    <a:lstStyle/>
                    <a:p>
                      <a:r>
                        <a:rPr lang="en-US" altLang="ko-KR" sz="11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x</a:t>
                      </a:r>
                      <a:r>
                        <a:rPr lang="ko-KR" alt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와 </a:t>
                      </a:r>
                      <a:r>
                        <a:rPr lang="en-US" altLang="ko-KR" sz="1100" b="1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y</a:t>
                      </a:r>
                      <a:r>
                        <a:rPr lang="ko-KR" alt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의 상관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0.816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소수점 </a:t>
                      </a:r>
                      <a:r>
                        <a:rPr lang="en-US" altLang="ko-KR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3</a:t>
                      </a:r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자리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767344"/>
                  </a:ext>
                </a:extLst>
              </a:tr>
              <a:tr h="512182">
                <a:tc>
                  <a:txBody>
                    <a:bodyPr/>
                    <a:lstStyle/>
                    <a:p>
                      <a:r>
                        <a:rPr lang="ko-KR" altLang="en-US" sz="1100" b="1" dirty="0" err="1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선형회귀선</a:t>
                      </a:r>
                      <a:endParaRPr lang="ko-KR" altLang="en-US" sz="1100" b="1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y</a:t>
                      </a:r>
                      <a:r>
                        <a:rPr lang="en-US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 = 3.00 + 0.500</a:t>
                      </a:r>
                      <a:r>
                        <a:rPr lang="en-US" sz="1100" i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x</a:t>
                      </a:r>
                      <a:endParaRPr lang="en-US" sz="1100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각 소수점 </a:t>
                      </a:r>
                      <a:r>
                        <a:rPr lang="en-US" altLang="ko-KR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2</a:t>
                      </a:r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자리</a:t>
                      </a:r>
                      <a:r>
                        <a:rPr lang="en-US" altLang="ko-KR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, </a:t>
                      </a:r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소수점 </a:t>
                      </a:r>
                      <a:r>
                        <a:rPr lang="en-US" altLang="ko-KR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3</a:t>
                      </a:r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자리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323498"/>
                  </a:ext>
                </a:extLst>
              </a:tr>
              <a:tr h="512182">
                <a:tc>
                  <a:txBody>
                    <a:bodyPr/>
                    <a:lstStyle/>
                    <a:p>
                      <a:r>
                        <a:rPr lang="ko-KR" altLang="en-US" sz="1100" b="1" dirty="0" err="1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선형회귀</a:t>
                      </a:r>
                      <a:r>
                        <a:rPr lang="ko-KR" altLang="en-US" sz="1100" b="1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 </a:t>
                      </a:r>
                      <a:r>
                        <a:rPr lang="ko-KR" altLang="en-US" sz="1100" b="1" dirty="0" err="1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결정계수</a:t>
                      </a:r>
                      <a:endParaRPr lang="ko-KR" altLang="en-US" sz="1100" b="1" dirty="0">
                        <a:effectLst/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ko-KR" sz="11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0.67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소수점 </a:t>
                      </a:r>
                      <a:r>
                        <a:rPr lang="en-US" altLang="ko-KR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2</a:t>
                      </a:r>
                      <a:r>
                        <a:rPr lang="ko-KR" altLang="en-US" sz="1000" dirty="0">
                          <a:effectLst/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자리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22096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8553" y="6271712"/>
            <a:ext cx="40324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11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출처 </a:t>
            </a:r>
            <a:r>
              <a:rPr lang="en-US" altLang="ko-KR" sz="11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: wiki (</a:t>
            </a:r>
            <a:r>
              <a:rPr lang="en-US" altLang="ko-KR" sz="1100" spc="-5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Anscombe’s</a:t>
            </a:r>
            <a:r>
              <a:rPr lang="en-US" altLang="ko-KR" sz="11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Quartet)</a:t>
            </a:r>
            <a:endParaRPr lang="ko-KR" altLang="en-US" sz="1100" spc="-5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677344" y="741381"/>
            <a:ext cx="5805465" cy="939558"/>
            <a:chOff x="677344" y="2708920"/>
            <a:chExt cx="5805465" cy="939558"/>
          </a:xfrm>
        </p:grpSpPr>
        <p:sp>
          <p:nvSpPr>
            <p:cNvPr id="11" name="TextBox 10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시각화</a:t>
              </a:r>
              <a:r>
                <a:rPr lang="en-US" altLang="ko-KR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(Visualization)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의 중요성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7344" y="3197777"/>
              <a:ext cx="5805465" cy="450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_</a:t>
              </a:r>
              <a:endParaRPr lang="ko-KR" altLang="en-US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162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198852" y="6311040"/>
            <a:ext cx="40324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11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출처 </a:t>
            </a:r>
            <a:r>
              <a:rPr lang="en-US" altLang="ko-KR" sz="11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: wiki (</a:t>
            </a:r>
            <a:r>
              <a:rPr lang="en-US" altLang="ko-KR" sz="1100" spc="-5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Anscombe’s</a:t>
            </a:r>
            <a:r>
              <a:rPr lang="en-US" altLang="ko-KR" sz="11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Quartet)</a:t>
            </a:r>
            <a:endParaRPr lang="ko-KR" altLang="en-US" sz="1100" spc="-5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r="464"/>
          <a:stretch/>
        </p:blipFill>
        <p:spPr>
          <a:xfrm>
            <a:off x="3152800" y="2008838"/>
            <a:ext cx="6441916" cy="4278366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677344" y="741381"/>
            <a:ext cx="5805465" cy="1452160"/>
            <a:chOff x="677344" y="2708920"/>
            <a:chExt cx="5805465" cy="1452160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통계학자</a:t>
              </a:r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2000" b="1" spc="-5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프란시스</a:t>
              </a:r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2000" b="1" spc="-5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앤스컴</a:t>
              </a:r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曰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“</a:t>
              </a: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숫자 계산은 정확하지만</a:t>
              </a: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</a:t>
              </a: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그래프는 거칠다</a:t>
              </a: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5980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B8C1DE-279C-4E17-B8B2-2C4350EA985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나눔스퀘어_ac" panose="020B0600000101010101" pitchFamily="50" charset="-127"/>
              <a:ea typeface="나눔스퀘어_ac" panose="020B0600000101010101" pitchFamily="50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632" y="741381"/>
            <a:ext cx="506745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8847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t>WHY</a:t>
            </a:r>
            <a:r>
              <a:rPr kumimoji="0" lang="en-GB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t> TABLEAU ?</a:t>
            </a:r>
          </a:p>
        </p:txBody>
      </p:sp>
      <p:sp>
        <p:nvSpPr>
          <p:cNvPr id="43" name="TextBox 42"/>
          <p:cNvSpPr txBox="1"/>
          <p:nvPr/>
        </p:nvSpPr>
        <p:spPr>
          <a:xfrm rot="2775683">
            <a:off x="6350148" y="2390453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47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t>Why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나눔스퀘어_ac" panose="020B0600000101010101" pitchFamily="50" charset="-127"/>
              <a:ea typeface="나눔스퀘어_ac" panose="020B0600000101010101" pitchFamily="50" charset="-127"/>
              <a:cs typeface="+mn-cs"/>
            </a:endParaRPr>
          </a:p>
        </p:txBody>
      </p:sp>
      <p:cxnSp>
        <p:nvCxnSpPr>
          <p:cNvPr id="49" name="구부러진 연결선 48"/>
          <p:cNvCxnSpPr/>
          <p:nvPr/>
        </p:nvCxnSpPr>
        <p:spPr>
          <a:xfrm rot="5400000">
            <a:off x="6279598" y="4053530"/>
            <a:ext cx="951635" cy="1352346"/>
          </a:xfrm>
          <a:prstGeom prst="curvedConnector2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/>
          <p:nvPr/>
        </p:nvCxnSpPr>
        <p:spPr>
          <a:xfrm>
            <a:off x="2608004" y="2081361"/>
            <a:ext cx="1264876" cy="0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화살표 연결선 65"/>
          <p:cNvCxnSpPr/>
          <p:nvPr/>
        </p:nvCxnSpPr>
        <p:spPr>
          <a:xfrm>
            <a:off x="6019936" y="2218668"/>
            <a:ext cx="964424" cy="992303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그룹 89"/>
          <p:cNvGrpSpPr/>
          <p:nvPr/>
        </p:nvGrpSpPr>
        <p:grpSpPr>
          <a:xfrm>
            <a:off x="6864806" y="2494956"/>
            <a:ext cx="2704692" cy="1699585"/>
            <a:chOff x="6864806" y="2635859"/>
            <a:chExt cx="2704692" cy="1699585"/>
          </a:xfrm>
        </p:grpSpPr>
        <p:pic>
          <p:nvPicPr>
            <p:cNvPr id="9" name="Picture 4" descr="Image idea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5F4F0"/>
                </a:clrFrom>
                <a:clrTo>
                  <a:srgbClr val="F5F4F0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4806" y="2635859"/>
              <a:ext cx="2704692" cy="1699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타원 72"/>
            <p:cNvSpPr/>
            <p:nvPr/>
          </p:nvSpPr>
          <p:spPr>
            <a:xfrm>
              <a:off x="8481392" y="3789040"/>
              <a:ext cx="396000" cy="3240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" name="map" descr="A7DFAF06-A2E6-4F74-9F83-B917A1988BCB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6848" y="1462369"/>
            <a:ext cx="2575300" cy="13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타원 85"/>
          <p:cNvSpPr/>
          <p:nvPr/>
        </p:nvSpPr>
        <p:spPr>
          <a:xfrm>
            <a:off x="5214498" y="1988249"/>
            <a:ext cx="700029" cy="588990"/>
          </a:xfrm>
          <a:prstGeom prst="ellipse">
            <a:avLst/>
          </a:prstGeom>
          <a:solidFill>
            <a:srgbClr val="FF0000">
              <a:alpha val="20000"/>
            </a:srgbClr>
          </a:solidFill>
          <a:ln w="63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876000" y="1650286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47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t>Why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나눔스퀘어_ac" panose="020B0600000101010101" pitchFamily="50" charset="-127"/>
              <a:ea typeface="나눔스퀘어_ac" panose="020B0600000101010101" pitchFamily="50" charset="-127"/>
              <a:cs typeface="+mn-cs"/>
            </a:endParaRPr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88" y="3099151"/>
            <a:ext cx="4881189" cy="3163154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19" name="그룹 18"/>
          <p:cNvGrpSpPr/>
          <p:nvPr/>
        </p:nvGrpSpPr>
        <p:grpSpPr>
          <a:xfrm>
            <a:off x="518843" y="1340768"/>
            <a:ext cx="1985885" cy="1481186"/>
            <a:chOff x="550111" y="1340768"/>
            <a:chExt cx="1985885" cy="1481186"/>
          </a:xfrm>
        </p:grpSpPr>
        <p:pic>
          <p:nvPicPr>
            <p:cNvPr id="20" name="bar with highlight" descr="B679A981-D17E-4734-9F62-07A744EA43AF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F5F4F0"/>
                </a:clrFrom>
                <a:clrTo>
                  <a:srgbClr val="F5F4F0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 trans="7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0111" y="1340768"/>
              <a:ext cx="1985885" cy="148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직사각형 20"/>
            <p:cNvSpPr/>
            <p:nvPr/>
          </p:nvSpPr>
          <p:spPr>
            <a:xfrm>
              <a:off x="643700" y="1447861"/>
              <a:ext cx="1620000" cy="22320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34700" y="2156026"/>
              <a:ext cx="1638000" cy="20880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652943" y="1687225"/>
              <a:ext cx="1324800" cy="2124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652943" y="2421279"/>
              <a:ext cx="1231200" cy="198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2842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B8C1DE-279C-4E17-B8B2-2C4350EA985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나눔스퀘어_ac" panose="020B0600000101010101" pitchFamily="50" charset="-127"/>
              <a:ea typeface="나눔스퀘어_ac" panose="020B0600000101010101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420888"/>
            <a:ext cx="9906000" cy="1502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291892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17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860612" y="2648131"/>
            <a:ext cx="8184776" cy="1702931"/>
            <a:chOff x="659701" y="2982416"/>
            <a:chExt cx="6021489" cy="1702931"/>
          </a:xfrm>
        </p:grpSpPr>
        <p:sp>
          <p:nvSpPr>
            <p:cNvPr id="7" name="TextBox 6"/>
            <p:cNvSpPr txBox="1"/>
            <p:nvPr/>
          </p:nvSpPr>
          <p:spPr>
            <a:xfrm>
              <a:off x="1654221" y="2982416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 / 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태블로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9701" y="3300352"/>
              <a:ext cx="6021489" cy="13849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3600" b="1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완전히 새로운 방법의 데이터 탐색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2400" b="1" spc="30" dirty="0">
                  <a:solidFill>
                    <a:schemeClr val="accent5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“</a:t>
              </a:r>
              <a:r>
                <a:rPr lang="ko-KR" altLang="en-US" sz="2400" b="1" spc="30" dirty="0">
                  <a:solidFill>
                    <a:schemeClr val="accent5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사람들이 데이터를 보고</a:t>
              </a:r>
              <a:r>
                <a:rPr lang="en-US" altLang="ko-KR" sz="2400" b="1" spc="30" dirty="0">
                  <a:solidFill>
                    <a:schemeClr val="accent5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 </a:t>
              </a:r>
              <a:r>
                <a:rPr lang="ko-KR" altLang="en-US" sz="2400" b="1" spc="30" dirty="0">
                  <a:solidFill>
                    <a:schemeClr val="accent5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이해할 수 있도록 도와줍니다</a:t>
              </a:r>
              <a:r>
                <a:rPr lang="en-US" altLang="ko-KR" sz="2400" b="1" spc="30" dirty="0">
                  <a:solidFill>
                    <a:schemeClr val="accent5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.”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18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1452160"/>
            <a:chOff x="677344" y="2708920"/>
            <a:chExt cx="5805465" cy="1452160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신속하고 쉬운 분석을 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모두에게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스탠포드</a:t>
              </a: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대학교 연구과정을 통한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3800"/>
                </a:lnSpc>
              </a:pP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</a:t>
              </a: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의 탄생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pic>
        <p:nvPicPr>
          <p:cNvPr id="34" name="그림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6074"/>
            <a:ext cx="5529064" cy="4411926"/>
          </a:xfrm>
          <a:prstGeom prst="rect">
            <a:avLst/>
          </a:prstGeom>
        </p:spPr>
      </p:pic>
      <p:pic>
        <p:nvPicPr>
          <p:cNvPr id="63" name="Picture 4" descr="stanford university logo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52" y="3409899"/>
            <a:ext cx="4968552" cy="12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923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19</a:t>
            </a:fld>
            <a:endParaRPr lang="ko-KR" altLang="en-US"/>
          </a:p>
        </p:txBody>
      </p:sp>
      <p:pic>
        <p:nvPicPr>
          <p:cNvPr id="9" name="내용 개체 틀 4" descr="스크린샷이(가) 표시된 사진&#10;&#10;자동 생성된 설명">
            <a:extLst>
              <a:ext uri="{FF2B5EF4-FFF2-40B4-BE49-F238E27FC236}">
                <a16:creationId xmlns:a16="http://schemas.microsoft.com/office/drawing/2014/main" id="{4945A552-9C41-47DF-83E1-8A37B8F25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5236" r="4220" b="8325"/>
          <a:stretch/>
        </p:blipFill>
        <p:spPr>
          <a:xfrm>
            <a:off x="5364480" y="2208496"/>
            <a:ext cx="3633216" cy="3761232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296912" y="5984683"/>
            <a:ext cx="13167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COMPLETENESS OF VISION</a:t>
            </a:r>
            <a:endParaRPr lang="ko-KR" altLang="en-US" sz="7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5" name="직선 화살표 연결선 4"/>
          <p:cNvCxnSpPr/>
          <p:nvPr/>
        </p:nvCxnSpPr>
        <p:spPr>
          <a:xfrm>
            <a:off x="6655306" y="6084530"/>
            <a:ext cx="38592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23024" y="5984683"/>
            <a:ext cx="76335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As of January 2020</a:t>
            </a:r>
            <a:endParaRPr lang="ko-KR" altLang="en-US" sz="5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09384" y="5984683"/>
            <a:ext cx="6480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5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© Gartner, </a:t>
            </a:r>
            <a:r>
              <a:rPr lang="en-US" altLang="ko-KR" sz="50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Inc</a:t>
            </a:r>
            <a:endParaRPr lang="ko-KR" altLang="en-US" sz="5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588199" y="5241587"/>
            <a:ext cx="13167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ABILITY TO EXECUTE</a:t>
            </a:r>
            <a:endParaRPr lang="ko-KR" altLang="en-US" sz="7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16" name="직선 화살표 연결선 15"/>
          <p:cNvCxnSpPr/>
          <p:nvPr/>
        </p:nvCxnSpPr>
        <p:spPr>
          <a:xfrm rot="16200000">
            <a:off x="5048069" y="4654656"/>
            <a:ext cx="38592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96912" y="1988840"/>
            <a:ext cx="30404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" b="1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Figure 1. Magic Quadrant for Analytics and Business Intelligence Platforms</a:t>
            </a:r>
            <a:endParaRPr lang="ko-KR" altLang="en-US" sz="600" b="1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pic>
        <p:nvPicPr>
          <p:cNvPr id="19" name="내용 개체 틀 3">
            <a:extLst>
              <a:ext uri="{FF2B5EF4-FFF2-40B4-BE49-F238E27FC236}">
                <a16:creationId xmlns:a16="http://schemas.microsoft.com/office/drawing/2014/main" id="{EAA61249-8180-43A7-8A14-6ECAE055B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9" t="3134" r="4006" b="4597"/>
          <a:stretch/>
        </p:blipFill>
        <p:spPr>
          <a:xfrm>
            <a:off x="2848869" y="4077071"/>
            <a:ext cx="1862567" cy="18881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내용 개체 틀 3">
            <a:extLst>
              <a:ext uri="{FF2B5EF4-FFF2-40B4-BE49-F238E27FC236}">
                <a16:creationId xmlns:a16="http://schemas.microsoft.com/office/drawing/2014/main" id="{E832DB9C-5900-4D44-AE41-8FED408A21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2" t="5025" r="3895" b="8224"/>
          <a:stretch/>
        </p:blipFill>
        <p:spPr>
          <a:xfrm>
            <a:off x="548386" y="4084329"/>
            <a:ext cx="1860929" cy="18809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직사각형 11"/>
          <p:cNvSpPr/>
          <p:nvPr/>
        </p:nvSpPr>
        <p:spPr>
          <a:xfrm>
            <a:off x="8366284" y="1900719"/>
            <a:ext cx="620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2020</a:t>
            </a:r>
            <a:endParaRPr lang="ko-KR" altLang="en-US" sz="1400" b="1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090753" y="3769294"/>
            <a:ext cx="620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2019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804121" y="3769294"/>
            <a:ext cx="620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2018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677345" y="741381"/>
            <a:ext cx="3915616" cy="1897643"/>
            <a:chOff x="677344" y="741381"/>
            <a:chExt cx="5805465" cy="1897643"/>
          </a:xfrm>
        </p:grpSpPr>
        <p:grpSp>
          <p:nvGrpSpPr>
            <p:cNvPr id="6" name="그룹 5"/>
            <p:cNvGrpSpPr/>
            <p:nvPr/>
          </p:nvGrpSpPr>
          <p:grpSpPr>
            <a:xfrm>
              <a:off x="677344" y="741381"/>
              <a:ext cx="5805465" cy="1452160"/>
              <a:chOff x="677344" y="2708920"/>
              <a:chExt cx="5805465" cy="145216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77633" y="2708920"/>
                <a:ext cx="403244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2000" b="1" spc="-5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고객의 반응</a:t>
                </a:r>
                <a:endPara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77344" y="3186454"/>
                <a:ext cx="5805465" cy="9746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3800"/>
                  </a:lnSpc>
                </a:pPr>
                <a:r>
                  <a:rPr lang="ko-KR" altLang="en-US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현존하는 솔루션 중</a:t>
                </a:r>
                <a:endPara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  <a:p>
                <a:pPr>
                  <a:lnSpc>
                    <a:spcPts val="3800"/>
                  </a:lnSpc>
                </a:pPr>
                <a:r>
                  <a:rPr lang="ko-KR" altLang="en-US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가장 사용하기 쉬운 </a:t>
                </a:r>
                <a:r>
                  <a:rPr lang="en-US" altLang="ko-KR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BI </a:t>
                </a:r>
                <a:r>
                  <a:rPr lang="ko-KR" altLang="en-US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제품</a:t>
                </a:r>
                <a:endPara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77345" y="2348880"/>
              <a:ext cx="5805464" cy="2901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- 8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년 연속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Leader quadrant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달성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24" name="타원 23"/>
          <p:cNvSpPr/>
          <p:nvPr/>
        </p:nvSpPr>
        <p:spPr>
          <a:xfrm>
            <a:off x="7733041" y="3037222"/>
            <a:ext cx="167246" cy="167246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4054616" y="4571032"/>
            <a:ext cx="167246" cy="167246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1705258" y="4502452"/>
            <a:ext cx="167246" cy="167246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1293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2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7317921" cy="3210502"/>
            <a:chOff x="677344" y="2708920"/>
            <a:chExt cx="7317921" cy="3210502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데이터 분석 </a:t>
              </a:r>
              <a:r>
                <a:rPr lang="en-US" altLang="ko-KR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/ Data Analysis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다양하고</a:t>
              </a: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복잡한 비즈니스 환경에서</a:t>
              </a: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</a:t>
              </a: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데이터를 활용한다는 것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4" y="4316419"/>
              <a:ext cx="7317921" cy="16030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폭발적으로 증가하고 있는 새로운 데이터의 양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2500"/>
                </a:lnSpc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점점 다양해지는 데이터들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2500"/>
                </a:lnSpc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다양하고 </a:t>
              </a:r>
              <a:r>
                <a:rPr lang="ko-KR" altLang="en-US" sz="1400" b="1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복잡한 비즈니스 환경 속에서 데이터로부터</a:t>
              </a:r>
              <a:endParaRPr lang="en-US" altLang="ko-KR" sz="1400" b="1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2500"/>
                </a:lnSpc>
              </a:pPr>
              <a:r>
                <a:rPr lang="ko-KR" altLang="en-US" sz="1400" b="1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의미 있는 정보를 얻기 위해 </a:t>
              </a:r>
              <a:endParaRPr lang="en-US" altLang="ko-KR" sz="1400" b="1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2500"/>
                </a:lnSpc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많은 시간과 노력을 투자하고 계십니까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?</a:t>
              </a: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6600790" y="4314568"/>
            <a:ext cx="296072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유통망을 통합한다면 공급망에 </a:t>
            </a:r>
            <a:endParaRPr lang="en-US" altLang="ko-KR" sz="1200" dirty="0">
              <a:solidFill>
                <a:schemeClr val="tx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r"/>
            <a:r>
              <a:rPr lang="ko-KR" altLang="en-US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어떤 변화가 발생할까</a:t>
            </a:r>
            <a:r>
              <a:rPr lang="en-US" altLang="ko-KR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 </a:t>
            </a:r>
            <a:endParaRPr lang="ko-KR" altLang="en-US" sz="1200" dirty="0">
              <a:solidFill>
                <a:schemeClr val="tx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600790" y="3707344"/>
            <a:ext cx="296072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시행하고 있는 오프라인 광고는 </a:t>
            </a:r>
            <a:endParaRPr lang="en-US" altLang="ko-KR" sz="1200" dirty="0">
              <a:solidFill>
                <a:schemeClr val="tx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r"/>
            <a:r>
              <a:rPr lang="ko-KR" altLang="en-US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어떤 효과가 있는가</a:t>
            </a:r>
            <a:r>
              <a:rPr lang="en-US" altLang="ko-KR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  <a:endParaRPr lang="ko-KR" altLang="en-US" sz="1200" dirty="0">
              <a:solidFill>
                <a:schemeClr val="tx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600790" y="3100120"/>
            <a:ext cx="296072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운영중인 소셜 미디어의 피드백이</a:t>
            </a:r>
            <a:endParaRPr lang="en-US" altLang="ko-KR" sz="1200" dirty="0">
              <a:solidFill>
                <a:schemeClr val="tx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r"/>
            <a:r>
              <a:rPr lang="ko-KR" altLang="en-US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고객 경험에 어떤 영향을 주고 있는가</a:t>
            </a:r>
            <a:r>
              <a:rPr lang="en-US" altLang="ko-KR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  <a:endParaRPr lang="ko-KR" altLang="en-US" sz="1200" dirty="0">
              <a:solidFill>
                <a:schemeClr val="tx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600790" y="2492896"/>
            <a:ext cx="296072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각 지역별 수익률에 가장 영향을 미치는</a:t>
            </a:r>
            <a:endParaRPr lang="en-US" altLang="ko-KR" sz="1200" dirty="0">
              <a:solidFill>
                <a:schemeClr val="tx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r"/>
            <a:r>
              <a:rPr lang="ko-KR" altLang="en-US" sz="1200" dirty="0" err="1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상품군은</a:t>
            </a:r>
            <a:r>
              <a:rPr lang="ko-KR" altLang="en-US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무엇인가</a:t>
            </a:r>
            <a:r>
              <a:rPr lang="en-US" altLang="ko-KR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  <a:endParaRPr lang="ko-KR" altLang="en-US" sz="1200" dirty="0">
              <a:solidFill>
                <a:schemeClr val="tx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pic>
        <p:nvPicPr>
          <p:cNvPr id="1030" name="Picture 6" descr="think png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100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60" y="3975859"/>
            <a:ext cx="3980946" cy="28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6577044" y="1885672"/>
            <a:ext cx="2960722" cy="50405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최소한의 비용으로 최대의 효율을 낼 수 있는  방법은 무엇인가</a:t>
            </a:r>
            <a:r>
              <a:rPr lang="en-US" altLang="ko-KR" sz="1200" dirty="0">
                <a:solidFill>
                  <a:schemeClr val="tx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  <a:endParaRPr lang="ko-KR" altLang="en-US" sz="1200" dirty="0">
              <a:solidFill>
                <a:schemeClr val="tx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677344" y="741381"/>
            <a:ext cx="5805465" cy="2248700"/>
            <a:chOff x="677344" y="741381"/>
            <a:chExt cx="5805465" cy="2248700"/>
          </a:xfrm>
        </p:grpSpPr>
        <p:grpSp>
          <p:nvGrpSpPr>
            <p:cNvPr id="25" name="그룹 24"/>
            <p:cNvGrpSpPr/>
            <p:nvPr/>
          </p:nvGrpSpPr>
          <p:grpSpPr>
            <a:xfrm>
              <a:off x="677344" y="741381"/>
              <a:ext cx="5805465" cy="1452160"/>
              <a:chOff x="677344" y="2708920"/>
              <a:chExt cx="5805465" cy="1452160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677633" y="2708920"/>
                <a:ext cx="403244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2000" b="1" spc="-5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고객중심</a:t>
                </a:r>
                <a:r>
                  <a:rPr lang="ko-KR" altLang="en-US" sz="2000" spc="-5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의 제품 개발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77344" y="3186454"/>
                <a:ext cx="5805465" cy="9746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3800"/>
                  </a:lnSpc>
                </a:pPr>
                <a:r>
                  <a:rPr lang="en-US" altLang="ko-KR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Tableau</a:t>
                </a:r>
                <a:r>
                  <a:rPr lang="ko-KR" altLang="en-US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는 제품개발을 위해 투자를</a:t>
                </a:r>
                <a:endPara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  <a:p>
                <a:pPr>
                  <a:lnSpc>
                    <a:spcPts val="3800"/>
                  </a:lnSpc>
                </a:pPr>
                <a:r>
                  <a:rPr lang="ko-KR" altLang="en-US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아끼지 않습니다</a:t>
                </a:r>
                <a:r>
                  <a:rPr lang="en-US" altLang="ko-KR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.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77345" y="2348880"/>
              <a:ext cx="5805464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-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연간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3~4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회의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Major Version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업그레이드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25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-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약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1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달 간격으로 출시되는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Minor Version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업데이트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33511" y="6037979"/>
            <a:ext cx="620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2016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612452" y="6037979"/>
            <a:ext cx="620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2020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844493" y="6037979"/>
            <a:ext cx="620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2017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100479" y="6037979"/>
            <a:ext cx="620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2018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356465" y="6037979"/>
            <a:ext cx="620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2019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1195628" y="5605931"/>
            <a:ext cx="0" cy="36004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20552" y="528671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10.0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>
            <a:off x="1844493" y="5173883"/>
            <a:ext cx="0" cy="792088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569417" y="478879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10.1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2390521" y="4669827"/>
            <a:ext cx="0" cy="1296144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115445" y="428432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10.2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46" name="직선 연결선 45"/>
          <p:cNvCxnSpPr/>
          <p:nvPr/>
        </p:nvCxnSpPr>
        <p:spPr>
          <a:xfrm>
            <a:off x="3067836" y="4284323"/>
            <a:ext cx="0" cy="1681648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792760" y="389784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10.3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49" name="직선 연결선 48"/>
          <p:cNvCxnSpPr/>
          <p:nvPr/>
        </p:nvCxnSpPr>
        <p:spPr>
          <a:xfrm>
            <a:off x="3715908" y="3897843"/>
            <a:ext cx="0" cy="2068128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440832" y="350277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10.4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52" name="직선 연결선 51"/>
          <p:cNvCxnSpPr/>
          <p:nvPr/>
        </p:nvCxnSpPr>
        <p:spPr>
          <a:xfrm>
            <a:off x="4448945" y="3656660"/>
            <a:ext cx="0" cy="2309311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73869" y="331235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10.5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59" name="직선 연결선 58"/>
          <p:cNvCxnSpPr/>
          <p:nvPr/>
        </p:nvCxnSpPr>
        <p:spPr>
          <a:xfrm>
            <a:off x="5037760" y="5440602"/>
            <a:ext cx="0" cy="525369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655283" y="5096821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2018.1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63" name="직선 연결선 62"/>
          <p:cNvCxnSpPr/>
          <p:nvPr/>
        </p:nvCxnSpPr>
        <p:spPr>
          <a:xfrm>
            <a:off x="5709696" y="5096576"/>
            <a:ext cx="0" cy="869395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327219" y="4682948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2018.2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68" name="직선 연결선 67"/>
          <p:cNvCxnSpPr/>
          <p:nvPr/>
        </p:nvCxnSpPr>
        <p:spPr>
          <a:xfrm>
            <a:off x="6236188" y="4438211"/>
            <a:ext cx="0" cy="1527760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853711" y="4091358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2018.3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72" name="직선 연결선 71"/>
          <p:cNvCxnSpPr/>
          <p:nvPr/>
        </p:nvCxnSpPr>
        <p:spPr>
          <a:xfrm>
            <a:off x="6907555" y="5440602"/>
            <a:ext cx="0" cy="525369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525078" y="5096821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2019.1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>
            <a:off x="7675143" y="4942687"/>
            <a:ext cx="0" cy="1023284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292666" y="4539692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2019.2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77" name="직선 연결선 76"/>
          <p:cNvCxnSpPr/>
          <p:nvPr/>
        </p:nvCxnSpPr>
        <p:spPr>
          <a:xfrm>
            <a:off x="8396428" y="4284323"/>
            <a:ext cx="0" cy="1681648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013951" y="3882604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2019.3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81" name="직선 연결선 80"/>
          <p:cNvCxnSpPr/>
          <p:nvPr/>
        </p:nvCxnSpPr>
        <p:spPr>
          <a:xfrm>
            <a:off x="8872183" y="3810549"/>
            <a:ext cx="0" cy="2155422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8489706" y="3298637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2019.4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cxnSp>
        <p:nvCxnSpPr>
          <p:cNvPr id="85" name="직선 연결선 84"/>
          <p:cNvCxnSpPr/>
          <p:nvPr/>
        </p:nvCxnSpPr>
        <p:spPr>
          <a:xfrm>
            <a:off x="9299671" y="5594491"/>
            <a:ext cx="0" cy="37148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8917194" y="5187813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2020.1</a:t>
            </a:r>
            <a:endParaRPr lang="ko-KR" altLang="en-US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51162" y="4353213"/>
            <a:ext cx="1072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한국시군구</a:t>
            </a:r>
            <a:r>
              <a:rPr lang="ko-KR" altLang="en-US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지원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319827" y="2369473"/>
            <a:ext cx="11079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Linux </a:t>
            </a:r>
            <a:r>
              <a:rPr lang="ko-KR" altLang="en-US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서버</a:t>
            </a:r>
            <a:endParaRPr lang="en-US" altLang="ko-KR" sz="11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r>
              <a:rPr lang="ko-KR" altLang="en-US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대용량 추출 엔진</a:t>
            </a:r>
          </a:p>
        </p:txBody>
      </p:sp>
      <p:cxnSp>
        <p:nvCxnSpPr>
          <p:cNvPr id="98" name="꺾인 연결선 97"/>
          <p:cNvCxnSpPr>
            <a:stCxn id="88" idx="2"/>
            <a:endCxn id="37" idx="0"/>
          </p:cNvCxnSpPr>
          <p:nvPr/>
        </p:nvCxnSpPr>
        <p:spPr>
          <a:xfrm rot="16200000" flipH="1">
            <a:off x="605632" y="4696717"/>
            <a:ext cx="671891" cy="50810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꺾인 연결선 99"/>
          <p:cNvCxnSpPr>
            <a:stCxn id="95" idx="2"/>
            <a:endCxn id="53" idx="0"/>
          </p:cNvCxnSpPr>
          <p:nvPr/>
        </p:nvCxnSpPr>
        <p:spPr>
          <a:xfrm rot="5400000">
            <a:off x="4905387" y="2343918"/>
            <a:ext cx="511996" cy="142488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7879985" y="2428509"/>
            <a:ext cx="11079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브라우저 추출</a:t>
            </a:r>
          </a:p>
        </p:txBody>
      </p:sp>
      <p:cxnSp>
        <p:nvCxnSpPr>
          <p:cNvPr id="105" name="꺾인 연결선 104"/>
          <p:cNvCxnSpPr>
            <a:stCxn id="104" idx="2"/>
            <a:endCxn id="82" idx="0"/>
          </p:cNvCxnSpPr>
          <p:nvPr/>
        </p:nvCxnSpPr>
        <p:spPr>
          <a:xfrm rot="16200000" flipH="1">
            <a:off x="8348824" y="2775278"/>
            <a:ext cx="608518" cy="4382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6393912" y="4562775"/>
            <a:ext cx="864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벡터 맵 지원</a:t>
            </a:r>
          </a:p>
        </p:txBody>
      </p:sp>
      <p:cxnSp>
        <p:nvCxnSpPr>
          <p:cNvPr id="109" name="꺾인 연결선 108"/>
          <p:cNvCxnSpPr>
            <a:stCxn id="108" idx="2"/>
            <a:endCxn id="73" idx="0"/>
          </p:cNvCxnSpPr>
          <p:nvPr/>
        </p:nvCxnSpPr>
        <p:spPr>
          <a:xfrm rot="16200000" flipH="1">
            <a:off x="6730600" y="4919866"/>
            <a:ext cx="272436" cy="8147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670910" y="3557312"/>
            <a:ext cx="8643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집합 작업</a:t>
            </a:r>
          </a:p>
        </p:txBody>
      </p:sp>
      <p:cxnSp>
        <p:nvCxnSpPr>
          <p:cNvPr id="115" name="꺾인 연결선 114"/>
          <p:cNvCxnSpPr>
            <a:stCxn id="114" idx="2"/>
            <a:endCxn id="69" idx="0"/>
          </p:cNvCxnSpPr>
          <p:nvPr/>
        </p:nvCxnSpPr>
        <p:spPr>
          <a:xfrm rot="16200000" flipH="1">
            <a:off x="6033416" y="3888586"/>
            <a:ext cx="272436" cy="1331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009486" y="3974295"/>
            <a:ext cx="8643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공간 조인</a:t>
            </a:r>
          </a:p>
        </p:txBody>
      </p:sp>
      <p:cxnSp>
        <p:nvCxnSpPr>
          <p:cNvPr id="118" name="꺾인 연결선 117"/>
          <p:cNvCxnSpPr>
            <a:stCxn id="117" idx="2"/>
            <a:endCxn id="64" idx="0"/>
          </p:cNvCxnSpPr>
          <p:nvPr/>
        </p:nvCxnSpPr>
        <p:spPr>
          <a:xfrm rot="16200000" flipH="1">
            <a:off x="5352155" y="4325406"/>
            <a:ext cx="447043" cy="26804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>
            <a:off x="344488" y="5965971"/>
            <a:ext cx="9145016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073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21</a:t>
            </a:fld>
            <a:endParaRPr lang="ko-KR" altLang="en-US"/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917A9A4E-77CA-4EB6-85DA-E69CD8F5C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22" y="3452559"/>
            <a:ext cx="5803472" cy="2903792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5" name="그룹 4"/>
          <p:cNvGrpSpPr/>
          <p:nvPr/>
        </p:nvGrpSpPr>
        <p:grpSpPr>
          <a:xfrm>
            <a:off x="677344" y="741381"/>
            <a:ext cx="5805465" cy="2569301"/>
            <a:chOff x="677344" y="741381"/>
            <a:chExt cx="5805465" cy="2569301"/>
          </a:xfrm>
        </p:grpSpPr>
        <p:grpSp>
          <p:nvGrpSpPr>
            <p:cNvPr id="6" name="그룹 5"/>
            <p:cNvGrpSpPr/>
            <p:nvPr/>
          </p:nvGrpSpPr>
          <p:grpSpPr>
            <a:xfrm>
              <a:off x="677344" y="741381"/>
              <a:ext cx="5805465" cy="1415548"/>
              <a:chOff x="677344" y="2708920"/>
              <a:chExt cx="5805465" cy="141554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77633" y="2708920"/>
                <a:ext cx="403244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ko-KR" altLang="en-US" sz="2000" b="1" spc="-5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전 세계 사용자</a:t>
                </a:r>
                <a:r>
                  <a:rPr lang="ko-KR" altLang="en-US" sz="2000" spc="-5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를 만나는 소통의  광장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77344" y="3186454"/>
                <a:ext cx="5805465" cy="9380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3800"/>
                  </a:lnSpc>
                </a:pPr>
                <a:r>
                  <a:rPr lang="en-US" altLang="ko-KR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Tableau Public</a:t>
                </a:r>
                <a:r>
                  <a:rPr lang="ko-KR" altLang="en-US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은 여러 사용자들의 자신의</a:t>
                </a:r>
                <a:endPara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  <a:p>
                <a:pPr>
                  <a:lnSpc>
                    <a:spcPts val="3800"/>
                  </a:lnSpc>
                </a:pPr>
                <a:r>
                  <a:rPr lang="ko-KR" altLang="en-US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대시보드를 공유할 수 있는 공간 입니다</a:t>
                </a:r>
                <a:r>
                  <a:rPr lang="en-US" altLang="ko-KR" sz="2400" spc="3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.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77345" y="2348880"/>
              <a:ext cx="5805464" cy="961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-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백만 사용자가 넘는 유저들이 만든 다양한 대시보드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25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-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매일 갱신되는 오늘의 </a:t>
              </a:r>
              <a:r>
                <a:rPr lang="ko-KR" altLang="en-US" sz="1400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비주얼리제이션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25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-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영감을 얻을 수 있는 광범위한 시각화 라이브러리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749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22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7317921" cy="2889901"/>
            <a:chOff x="677344" y="2708920"/>
            <a:chExt cx="7317921" cy="2889901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Why</a:t>
              </a:r>
              <a:r>
                <a:rPr lang="en-US" altLang="ko-KR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Tableau?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태블로의</a:t>
              </a: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직관적인 인터페이스로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신속하고 쉬운 분석을 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4" y="4316419"/>
              <a:ext cx="7317921" cy="12824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-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직관적인 드래그 앤 </a:t>
              </a:r>
              <a:r>
                <a:rPr lang="ko-KR" altLang="en-US" sz="1400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드랍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인터페이스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25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-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시각화 효율을 극대화 시켜주는 도구들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25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-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데이터에 맞춰 제공되는 시각화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25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-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신속한 데이터 전환 속도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(- 100MM / 1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초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)</a:t>
              </a:r>
            </a:p>
          </p:txBody>
        </p:sp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12" y="2348880"/>
            <a:ext cx="5259143" cy="35060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23291" y="2013043"/>
            <a:ext cx="1584175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움직이는 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GIF 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입니다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0426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23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3531103"/>
            <a:chOff x="677344" y="2708920"/>
            <a:chExt cx="5805465" cy="3531103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Why</a:t>
              </a:r>
              <a:r>
                <a:rPr lang="en-US" altLang="ko-KR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Tableau? 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더욱 많은</a:t>
              </a: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 </a:t>
              </a: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거의 모든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데이터 원본에 연결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5" y="4316419"/>
              <a:ext cx="3267544" cy="19236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DB /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빅데이터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/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스프레드 시트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/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어플리케이션 데이터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/ </a:t>
              </a:r>
              <a:r>
                <a:rPr lang="ko-KR" altLang="en-US" sz="1400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클라우드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등 거의 모든 데이터의 변환과 분석이 가능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코드의 작성이 필요 없는 다양한 데이터 액세스와 통합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메타 데이터 피벗 및 분할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pic>
        <p:nvPicPr>
          <p:cNvPr id="1026" name="Picture 2" descr="https://cdns.tblsft.com/sites/default/files/pages/data_section2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16" y="2171548"/>
            <a:ext cx="5540064" cy="351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63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24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2569301"/>
            <a:chOff x="677344" y="2708920"/>
            <a:chExt cx="5805465" cy="2569301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Why</a:t>
              </a:r>
              <a:r>
                <a:rPr lang="en-US" altLang="ko-KR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Tableau? 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38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하나의 대시보드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여러기기에서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5" y="4316419"/>
              <a:ext cx="3267544" cy="961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한번의 보고서 작성으로 여러 기기에서 조회 가능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(Desktop, Tablet, Phone)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전용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Application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제공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</a:p>
          </p:txBody>
        </p:sp>
      </p:grpSp>
      <p:pic>
        <p:nvPicPr>
          <p:cNvPr id="4098" name="Picture 2" descr="https://cdnl.tblsft.com/sites/default/files/pages/ipadtouchyourdata4.4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0" y="2348880"/>
            <a:ext cx="4955224" cy="349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23291" y="2013043"/>
            <a:ext cx="1584175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움직이는 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GIF 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입니다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1823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25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3531103"/>
            <a:chOff x="677344" y="2708920"/>
            <a:chExt cx="5805465" cy="3531103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Why</a:t>
              </a:r>
              <a:r>
                <a:rPr lang="en-US" altLang="ko-KR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Tableau? 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깊이 있는 질문에 대한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답 구하기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5" y="4316419"/>
              <a:ext cx="3267544" cy="19236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드래그 앤 드롭 만으로 이루어지는 강력한 계산 및 예측 기능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추세 분석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예측 분석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상관관계 분석을 통한 통계 정보의 원활한 파악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통계 툴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R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과 연동하여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R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의 함수 라이브러리를 사용한 통계 분석 가능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pic>
        <p:nvPicPr>
          <p:cNvPr id="2050" name="Picture 2" descr="더욱 깊이 있는 질문에 대한 답 구하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48" y="2321300"/>
            <a:ext cx="5225946" cy="348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23291" y="2013043"/>
            <a:ext cx="1584175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움직이는 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GIF 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입니다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0908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26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2889901"/>
            <a:chOff x="677344" y="2708920"/>
            <a:chExt cx="5805465" cy="2889901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Why</a:t>
              </a:r>
              <a:r>
                <a:rPr lang="en-US" altLang="ko-KR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Tableau? 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지도 위에서 보는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데이터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5" y="4316419"/>
              <a:ext cx="3267544" cy="12824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자동으로 생성되는 대화형 맵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내장 우편번호를 활용한 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50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개국 이상의 국가에 대한 신속한 매핑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사용자 지정 지오 코딩 및 지역 사용</a:t>
              </a:r>
              <a:endPara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pic>
        <p:nvPicPr>
          <p:cNvPr id="3074" name="Picture 2" descr="https://cdns.tblsft.com/sites/default/files/pages/maps2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20" y="2348880"/>
            <a:ext cx="5184898" cy="34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400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27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1452160"/>
            <a:chOff x="677344" y="2708920"/>
            <a:chExt cx="5805465" cy="1452160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After </a:t>
              </a:r>
              <a:r>
                <a:rPr lang="en-US" altLang="ko-KR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</a:t>
              </a:r>
              <a:endParaRPr lang="ko-KR" altLang="en-US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데이터 분석의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새로운 방법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3" r="62352" b="11290"/>
          <a:stretch/>
        </p:blipFill>
        <p:spPr>
          <a:xfrm>
            <a:off x="617873" y="2758076"/>
            <a:ext cx="2962203" cy="30973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7345" y="2348880"/>
            <a:ext cx="3267544" cy="290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400" b="1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더 이상 필요 없어진 기존의 분석 방법</a:t>
            </a:r>
            <a:endParaRPr lang="en-US" altLang="ko-KR" sz="1400" b="1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8544" y="2861015"/>
            <a:ext cx="2088232" cy="2901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복잡한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제품군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8544" y="3265355"/>
            <a:ext cx="2088232" cy="2901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대규모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커스터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마이징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8544" y="4789215"/>
            <a:ext cx="2088232" cy="2901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느린 처리 속도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4065" y="4032423"/>
            <a:ext cx="2088232" cy="2901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엄격한 제공 규칙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8544" y="4410819"/>
            <a:ext cx="2088232" cy="2901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사전 정의된 모델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8544" y="3655096"/>
            <a:ext cx="2088232" cy="2901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전문가 지원 필수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6536" y="5159790"/>
            <a:ext cx="2088232" cy="2901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고가의 도입 비용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6536" y="5561867"/>
            <a:ext cx="2088232" cy="2901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한정된 수혜자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9" t="15919" r="-670" b="17230"/>
          <a:stretch/>
        </p:blipFill>
        <p:spPr>
          <a:xfrm>
            <a:off x="4544508" y="2636912"/>
            <a:ext cx="4851430" cy="35131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33120" y="2348880"/>
            <a:ext cx="3267544" cy="290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b="1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태블로의</a:t>
            </a:r>
            <a:r>
              <a:rPr lang="ko-KR" altLang="en-US" sz="1400" b="1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새로운 접근 방법</a:t>
            </a:r>
            <a:endParaRPr lang="en-US" altLang="ko-KR" sz="1400" b="1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859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28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860612" y="2648131"/>
            <a:ext cx="8184776" cy="1795264"/>
            <a:chOff x="659701" y="2982416"/>
            <a:chExt cx="6021489" cy="1795264"/>
          </a:xfrm>
        </p:grpSpPr>
        <p:sp>
          <p:nvSpPr>
            <p:cNvPr id="7" name="TextBox 6"/>
            <p:cNvSpPr txBox="1"/>
            <p:nvPr/>
          </p:nvSpPr>
          <p:spPr>
            <a:xfrm>
              <a:off x="1654221" y="2982416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제품 소개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9701" y="3300352"/>
              <a:ext cx="6021489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3600" b="1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(Prep Builder, Desktop, Server)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프랩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1400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빌더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 </a:t>
              </a:r>
              <a:r>
                <a:rPr lang="ko-KR" altLang="en-US" sz="1400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데스크탑</a:t>
              </a:r>
              <a:r>
                <a:rPr lang="en-US" altLang="ko-KR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 </a:t>
              </a:r>
              <a:r>
                <a:rPr lang="ko-KR" altLang="en-US" sz="1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서버</a:t>
              </a:r>
              <a:endParaRPr lang="en-US" altLang="ko-KR" sz="10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7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48" y="2518437"/>
            <a:ext cx="7209057" cy="4081436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29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57" y="2959234"/>
            <a:ext cx="4461444" cy="2812916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677344" y="741381"/>
            <a:ext cx="5805465" cy="928235"/>
            <a:chOff x="677344" y="2708920"/>
            <a:chExt cx="5805465" cy="928235"/>
          </a:xfrm>
        </p:grpSpPr>
        <p:sp>
          <p:nvSpPr>
            <p:cNvPr id="8" name="TextBox 7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셀프서비스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로 데이터 준비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4" y="3186454"/>
              <a:ext cx="5805465" cy="450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 Prep Builder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7344" y="1988840"/>
            <a:ext cx="6939952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Tableau Prep Builder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를 이용하여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IT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의 조직에 거치지 않고 직접 데이터를 준비할 수 있습니다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344" y="2569066"/>
            <a:ext cx="3195536" cy="1923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빅데이터 포함 대다수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DB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연결 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셀프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서비스 데이터 준비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데이터의 전체적 상황 확인</a:t>
            </a: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Drag &amp; Drop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방식의 손쉬운 사용</a:t>
            </a: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이 기종 데이터간의 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Union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가능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Server/Online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 데이터 게시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4299" y="2483033"/>
            <a:ext cx="1584175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움직이는 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GIF 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입니다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6173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빅데이터의 시대 </a:t>
            </a:r>
            <a:r>
              <a:rPr lang="en-US" altLang="ko-KR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/ Big Data</a:t>
            </a:r>
            <a:endParaRPr lang="ko-KR" altLang="en-US" sz="2000" spc="-5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619" y="1124744"/>
            <a:ext cx="9637909" cy="5315023"/>
            <a:chOff x="67619" y="1124744"/>
            <a:chExt cx="9637909" cy="5315023"/>
          </a:xfrm>
        </p:grpSpPr>
        <p:pic>
          <p:nvPicPr>
            <p:cNvPr id="20" name="Picture 2" descr="Gartner strategic business priorities">
              <a:extLst>
                <a:ext uri="{FF2B5EF4-FFF2-40B4-BE49-F238E27FC236}">
                  <a16:creationId xmlns:a16="http://schemas.microsoft.com/office/drawing/2014/main" id="{46266E40-B38D-4148-8C75-53E3071CDB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" t="1531" r="909" b="1790"/>
            <a:stretch/>
          </p:blipFill>
          <p:spPr bwMode="auto">
            <a:xfrm>
              <a:off x="67619" y="1124744"/>
              <a:ext cx="9637909" cy="5315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D42FA695-888C-41F6-898C-1AC162FD9877}"/>
                </a:ext>
              </a:extLst>
            </p:cNvPr>
            <p:cNvSpPr/>
            <p:nvPr/>
          </p:nvSpPr>
          <p:spPr bwMode="auto">
            <a:xfrm>
              <a:off x="2288704" y="2540517"/>
              <a:ext cx="2684994" cy="232464"/>
            </a:xfrm>
            <a:prstGeom prst="rect">
              <a:avLst/>
            </a:prstGeom>
            <a:solidFill>
              <a:srgbClr val="FFFF99">
                <a:alpha val="50196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D42FA695-888C-41F6-898C-1AC162FD9877}"/>
                </a:ext>
              </a:extLst>
            </p:cNvPr>
            <p:cNvSpPr/>
            <p:nvPr/>
          </p:nvSpPr>
          <p:spPr bwMode="auto">
            <a:xfrm>
              <a:off x="2764196" y="3585101"/>
              <a:ext cx="2188804" cy="203939"/>
            </a:xfrm>
            <a:prstGeom prst="rect">
              <a:avLst/>
            </a:prstGeom>
            <a:solidFill>
              <a:srgbClr val="FFFF99">
                <a:alpha val="50196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365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81" y="2569066"/>
            <a:ext cx="7057788" cy="3995794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30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928235"/>
            <a:chOff x="677344" y="2708920"/>
            <a:chExt cx="5805465" cy="928235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사고하는 방식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으로 작동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450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 Desktop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7344" y="1988840"/>
            <a:ext cx="6723928" cy="64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Tableau Desktop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의 직관적인 비즈니스 분석을 통해 신속하게 결과를 얻을 수 있습니다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>
              <a:lnSpc>
                <a:spcPts val="2500"/>
              </a:lnSpc>
            </a:pP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7344" y="2569066"/>
            <a:ext cx="2763488" cy="28854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빅데이터 포함 대다수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DB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연결 </a:t>
            </a: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In-memory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추출과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Live Access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양방향 지원</a:t>
            </a: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Drag &amp; Drop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방식의 손쉬운 사용엑셀보다 빠른 리포트 구현 </a:t>
            </a: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지도 및 매개변수 기능 구성을 통한 화려한 대시보드 구현</a:t>
            </a: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데이터 시각화를 위한 데이터 맞춤형 뷰 제공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81819" y="2503353"/>
            <a:ext cx="1584175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움직이는 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GIF 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입니다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32" y="3003011"/>
            <a:ext cx="4374583" cy="275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23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태블로 태블릿 하프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16" y="3933056"/>
            <a:ext cx="5379916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31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928235"/>
            <a:chOff x="677344" y="2708920"/>
            <a:chExt cx="5805465" cy="928235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엔터프라이즈급 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분석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450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 Server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7344" y="1988840"/>
            <a:ext cx="6723928" cy="64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Tableau Server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를 사용하여 조직 내 데이터의 가치를 확대할 수 있습니다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>
              <a:lnSpc>
                <a:spcPts val="2500"/>
              </a:lnSpc>
            </a:pP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81819" y="3640872"/>
            <a:ext cx="1584175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움직이는 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GIF 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입니다</a:t>
            </a:r>
            <a:r>
              <a:rPr lang="en-US" altLang="ko-KR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  <a:r>
              <a:rPr lang="ko-KR" altLang="en-US" sz="12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7344" y="2569066"/>
            <a:ext cx="4635696" cy="1923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컨텐츠를 생성하여 권한에 따른 사용자 공유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별도의 어플리케이션 설치 없이 브라우저를 통한 접근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사용자 권한 부여 및 알림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구독 기능 제공</a:t>
            </a: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다양한 기기에서의 손쉬운 공유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Desktop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 약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90%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 해당되는 기능 지원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endParaRPr lang="ko-KR" altLang="en-US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2430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32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860612" y="2648131"/>
            <a:ext cx="8184776" cy="1472098"/>
            <a:chOff x="659701" y="2982416"/>
            <a:chExt cx="6021489" cy="1472098"/>
          </a:xfrm>
        </p:grpSpPr>
        <p:sp>
          <p:nvSpPr>
            <p:cNvPr id="7" name="TextBox 6"/>
            <p:cNvSpPr txBox="1"/>
            <p:nvPr/>
          </p:nvSpPr>
          <p:spPr>
            <a:xfrm>
              <a:off x="1654221" y="2982416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라이선스 소개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9701" y="3300352"/>
              <a:ext cx="6021489" cy="1154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3600" b="1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1400" b="1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(Creator, Explorer, Viewer)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7788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30" y="2683038"/>
            <a:ext cx="3606702" cy="4174961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33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677344" y="741381"/>
            <a:ext cx="5805465" cy="928235"/>
            <a:chOff x="677344" y="2708920"/>
            <a:chExt cx="5805465" cy="928235"/>
          </a:xfrm>
        </p:grpSpPr>
        <p:sp>
          <p:nvSpPr>
            <p:cNvPr id="8" name="TextBox 7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분석가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를 위한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4" y="3186454"/>
              <a:ext cx="5805465" cy="450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 Creator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7344" y="2418776"/>
            <a:ext cx="6939952" cy="290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애널리스트와 파워 유저를 위해 고안된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엔드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투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엔드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분석을 지원하는 강력한 제품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344" y="2996952"/>
            <a:ext cx="5067744" cy="28854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&lt;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주요 특징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&gt;</a:t>
            </a: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새로운 데이터에 연결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Prep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을 통해 새로운 데이터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플로우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(.</a:t>
            </a:r>
            <a:r>
              <a:rPr lang="en-US" altLang="ko-KR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tfl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)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생성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새로운 데이터 원본을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Server/Online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 생성 및 게시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Tableau Desktop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의 완전한 분석 역량 사용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Server/Online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에서 웹 기반 편집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TOL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에서 대시보드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스타터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사용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커스텀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뷰 생성 및 공유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알림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구독 등 협업 기능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51000" y="1641961"/>
            <a:ext cx="60301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16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제품 구성</a:t>
            </a:r>
            <a:r>
              <a:rPr lang="en-US" altLang="ko-KR" sz="16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: Prep Builder + Desktop + Server/Online(1users)</a:t>
            </a:r>
          </a:p>
        </p:txBody>
      </p:sp>
    </p:spTree>
    <p:extLst>
      <p:ext uri="{BB962C8B-B14F-4D97-AF65-F5344CB8AC3E}">
        <p14:creationId xmlns:p14="http://schemas.microsoft.com/office/powerpoint/2010/main" val="619552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85" y="2418776"/>
            <a:ext cx="3762106" cy="4439224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34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677344" y="741381"/>
            <a:ext cx="5805465" cy="928235"/>
            <a:chOff x="677344" y="2708920"/>
            <a:chExt cx="5805465" cy="928235"/>
          </a:xfrm>
        </p:grpSpPr>
        <p:sp>
          <p:nvSpPr>
            <p:cNvPr id="8" name="TextBox 7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현업사용자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를 위한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4" y="3186454"/>
              <a:ext cx="5805465" cy="450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 Explorer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7344" y="2418776"/>
            <a:ext cx="6939952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게시된 데이터에 한하여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셀프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서비스를 이용하는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현업사용자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대상으로 고안된 제품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344" y="2996952"/>
            <a:ext cx="5390486" cy="2564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&lt;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주요 특징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&gt;</a:t>
            </a: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브라우저를 통해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태블로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액세스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게시된 데이터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원본에 연결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새로운 컨텐츠 생성 혹은 기존 컨텐츠 편집 및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Server/Online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 게시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전체 데이터 다운로드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Server/Online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에서 웹 기반 편집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커스텀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뷰 생성 및 공유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알림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구독 등 협업 기능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51000" y="1641961"/>
            <a:ext cx="60301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16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제품 구성</a:t>
            </a:r>
            <a:r>
              <a:rPr lang="en-US" altLang="ko-KR" sz="16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: Server/Online(1users)</a:t>
            </a:r>
          </a:p>
        </p:txBody>
      </p:sp>
    </p:spTree>
    <p:extLst>
      <p:ext uri="{BB962C8B-B14F-4D97-AF65-F5344CB8AC3E}">
        <p14:creationId xmlns:p14="http://schemas.microsoft.com/office/powerpoint/2010/main" val="2574088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60" y="2996952"/>
            <a:ext cx="2926682" cy="3872622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35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677344" y="741381"/>
            <a:ext cx="5805465" cy="928235"/>
            <a:chOff x="677344" y="2708920"/>
            <a:chExt cx="5805465" cy="928235"/>
          </a:xfrm>
        </p:grpSpPr>
        <p:sp>
          <p:nvSpPr>
            <p:cNvPr id="8" name="TextBox 7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사내 모든 구성원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을 위한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4" y="3186454"/>
              <a:ext cx="5805465" cy="450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 Viewer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7344" y="2418776"/>
            <a:ext cx="6939952" cy="290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조직 내 모든 사람들이 데이터를 기반으로 의사결정을 할 수 있도록 하기 위한 제품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344" y="2996952"/>
            <a:ext cx="5390486" cy="2244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&lt;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주요 특징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&gt;</a:t>
            </a: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브라우저나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임베디드된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컨텐츠를 통해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Tableau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액세스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Server/Online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 게시된 </a:t>
            </a:r>
            <a:r>
              <a:rPr lang="en-US" altLang="ko-KR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Viz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나 대시보드와 상호작용 기능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요약 데이터 다운로드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en-US" altLang="ko-KR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Viz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를 이미지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(.pdf, .</a:t>
            </a:r>
            <a:r>
              <a:rPr lang="en-US" altLang="ko-KR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png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)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로 다운로드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대시보드나 </a:t>
            </a:r>
            <a:r>
              <a:rPr lang="en-US" altLang="ko-KR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Viz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 코멘트 작성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marL="285750" indent="-285750">
              <a:lnSpc>
                <a:spcPts val="2500"/>
              </a:lnSpc>
              <a:buFontTx/>
              <a:buChar char="-"/>
            </a:pP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제한된 협업 기능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51000" y="1641961"/>
            <a:ext cx="60301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16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제품 구성</a:t>
            </a:r>
            <a:r>
              <a:rPr lang="en-US" altLang="ko-KR" sz="16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: Server/Online(1users)</a:t>
            </a:r>
          </a:p>
        </p:txBody>
      </p:sp>
    </p:spTree>
    <p:extLst>
      <p:ext uri="{BB962C8B-B14F-4D97-AF65-F5344CB8AC3E}">
        <p14:creationId xmlns:p14="http://schemas.microsoft.com/office/powerpoint/2010/main" val="441950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36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860612" y="2648131"/>
            <a:ext cx="8184776" cy="1069039"/>
            <a:chOff x="659701" y="2982416"/>
            <a:chExt cx="6021489" cy="1069039"/>
          </a:xfrm>
        </p:grpSpPr>
        <p:sp>
          <p:nvSpPr>
            <p:cNvPr id="7" name="TextBox 6"/>
            <p:cNvSpPr txBox="1"/>
            <p:nvPr/>
          </p:nvSpPr>
          <p:spPr>
            <a:xfrm>
              <a:off x="1654221" y="2982416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고객 소개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9701" y="3300352"/>
              <a:ext cx="6021489" cy="751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3600" b="1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Tableau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211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B8C1DE-279C-4E17-B8B2-2C4350EA985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나눔스퀘어_ac" panose="020B0600000101010101" pitchFamily="50" charset="-127"/>
              <a:ea typeface="나눔스퀘어_ac" panose="020B0600000101010101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t>Tableau </a:t>
            </a:r>
            <a:r>
              <a:rPr kumimoji="0" lang="ko-KR" alt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t>국내 주요 고객</a:t>
            </a:r>
            <a:endParaRPr kumimoji="0" lang="ko-KR" altLang="en-US" sz="20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_ac" panose="020B0600000101010101" pitchFamily="50" charset="-127"/>
              <a:ea typeface="나눔스퀘어_ac" panose="020B0600000101010101" pitchFamily="50" charset="-127"/>
              <a:cs typeface="+mn-cs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70196" y="1268760"/>
            <a:ext cx="9304336" cy="5184576"/>
            <a:chOff x="370196" y="1268760"/>
            <a:chExt cx="9304336" cy="518457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370196" y="1268760"/>
              <a:ext cx="9304336" cy="5184576"/>
            </a:xfrm>
            <a:prstGeom prst="roundRect">
              <a:avLst>
                <a:gd name="adj" fmla="val 9969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endParaRP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73A6C44E-A744-49E3-9861-2F7B48234E61}"/>
                </a:ext>
              </a:extLst>
            </p:cNvPr>
            <p:cNvSpPr/>
            <p:nvPr/>
          </p:nvSpPr>
          <p:spPr>
            <a:xfrm>
              <a:off x="3452457" y="3124684"/>
              <a:ext cx="2750604" cy="218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7826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나눔스퀘어_ac" panose="020B0600000101010101" pitchFamily="50" charset="-127"/>
                  <a:ea typeface="나눔스퀘어_ac" panose="020B0600000101010101" pitchFamily="50" charset="-127"/>
                  <a:cs typeface="NanumGothic"/>
                </a:rPr>
                <a:t>소매업 및 소비재</a:t>
              </a:r>
            </a:p>
          </p:txBody>
        </p:sp>
        <p:sp>
          <p:nvSpPr>
            <p:cNvPr id="14" name="Rectangle 17">
              <a:extLst>
                <a:ext uri="{FF2B5EF4-FFF2-40B4-BE49-F238E27FC236}">
                  <a16:creationId xmlns:a16="http://schemas.microsoft.com/office/drawing/2014/main" id="{A141B229-7E53-4B06-AF63-1072249285C5}"/>
                </a:ext>
              </a:extLst>
            </p:cNvPr>
            <p:cNvSpPr/>
            <p:nvPr/>
          </p:nvSpPr>
          <p:spPr>
            <a:xfrm>
              <a:off x="3552497" y="4657360"/>
              <a:ext cx="2750604" cy="218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7826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나눔스퀘어_ac" panose="020B0600000101010101" pitchFamily="50" charset="-127"/>
                  <a:ea typeface="나눔스퀘어_ac" panose="020B0600000101010101" pitchFamily="50" charset="-127"/>
                  <a:cs typeface="NanumGothic"/>
                </a:rPr>
                <a:t>게임 및 엔터테인먼트</a:t>
              </a:r>
            </a:p>
          </p:txBody>
        </p:sp>
        <p:grpSp>
          <p:nvGrpSpPr>
            <p:cNvPr id="15" name="Group 217">
              <a:extLst>
                <a:ext uri="{FF2B5EF4-FFF2-40B4-BE49-F238E27FC236}">
                  <a16:creationId xmlns:a16="http://schemas.microsoft.com/office/drawing/2014/main" id="{C1BC3808-130A-4B39-A4D3-9BEA44F42630}"/>
                </a:ext>
              </a:extLst>
            </p:cNvPr>
            <p:cNvGrpSpPr/>
            <p:nvPr/>
          </p:nvGrpSpPr>
          <p:grpSpPr>
            <a:xfrm>
              <a:off x="677633" y="1484784"/>
              <a:ext cx="8277861" cy="3408424"/>
              <a:chOff x="586964" y="1254697"/>
              <a:chExt cx="11099166" cy="3786958"/>
            </a:xfrm>
          </p:grpSpPr>
          <p:sp>
            <p:nvSpPr>
              <p:cNvPr id="96" name="Rectangle 219">
                <a:extLst>
                  <a:ext uri="{FF2B5EF4-FFF2-40B4-BE49-F238E27FC236}">
                    <a16:creationId xmlns:a16="http://schemas.microsoft.com/office/drawing/2014/main" id="{D374303B-E0BF-4F9A-8223-D077366A0C77}"/>
                  </a:ext>
                </a:extLst>
              </p:cNvPr>
              <p:cNvSpPr/>
              <p:nvPr/>
            </p:nvSpPr>
            <p:spPr>
              <a:xfrm>
                <a:off x="586964" y="1254697"/>
                <a:ext cx="3688080" cy="242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77826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나눔스퀘어_ac" panose="020B0600000101010101" pitchFamily="50" charset="-127"/>
                    <a:ea typeface="나눔스퀘어_ac" panose="020B0600000101010101" pitchFamily="50" charset="-127"/>
                    <a:cs typeface="+mn-cs"/>
                  </a:rPr>
                  <a:t>통신</a:t>
                </a: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나눔스퀘어_ac" panose="020B0600000101010101" pitchFamily="50" charset="-127"/>
                    <a:ea typeface="나눔스퀘어_ac" panose="020B0600000101010101" pitchFamily="50" charset="-127"/>
                    <a:cs typeface="+mn-cs"/>
                  </a:rPr>
                  <a:t>, </a:t>
                </a: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나눔스퀘어_ac" panose="020B0600000101010101" pitchFamily="50" charset="-127"/>
                    <a:ea typeface="나눔스퀘어_ac" panose="020B0600000101010101" pitchFamily="50" charset="-127"/>
                    <a:cs typeface="+mn-cs"/>
                  </a:rPr>
                  <a:t>미디어 및 기술</a:t>
                </a:r>
              </a:p>
            </p:txBody>
          </p:sp>
          <p:sp>
            <p:nvSpPr>
              <p:cNvPr id="97" name="Rectangle 220">
                <a:extLst>
                  <a:ext uri="{FF2B5EF4-FFF2-40B4-BE49-F238E27FC236}">
                    <a16:creationId xmlns:a16="http://schemas.microsoft.com/office/drawing/2014/main" id="{3440CE9A-EB9A-450C-99AC-2F0410503EC6}"/>
                  </a:ext>
                </a:extLst>
              </p:cNvPr>
              <p:cNvSpPr/>
              <p:nvPr/>
            </p:nvSpPr>
            <p:spPr>
              <a:xfrm>
                <a:off x="4289722" y="1254697"/>
                <a:ext cx="3688080" cy="242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77826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나눔스퀘어_ac" panose="020B0600000101010101" pitchFamily="50" charset="-127"/>
                    <a:ea typeface="나눔스퀘어_ac" panose="020B0600000101010101" pitchFamily="50" charset="-127"/>
                    <a:cs typeface="+mn-cs"/>
                  </a:rPr>
                  <a:t>금융 서비스</a:t>
                </a:r>
              </a:p>
            </p:txBody>
          </p:sp>
          <p:sp>
            <p:nvSpPr>
              <p:cNvPr id="98" name="Rectangle 221">
                <a:extLst>
                  <a:ext uri="{FF2B5EF4-FFF2-40B4-BE49-F238E27FC236}">
                    <a16:creationId xmlns:a16="http://schemas.microsoft.com/office/drawing/2014/main" id="{F2539136-5BE6-455F-8FCE-A3354D72FCEE}"/>
                  </a:ext>
                </a:extLst>
              </p:cNvPr>
              <p:cNvSpPr/>
              <p:nvPr/>
            </p:nvSpPr>
            <p:spPr>
              <a:xfrm>
                <a:off x="7992480" y="1254697"/>
                <a:ext cx="3688080" cy="242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77826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나눔스퀘어_ac" panose="020B0600000101010101" pitchFamily="50" charset="-127"/>
                    <a:ea typeface="나눔스퀘어_ac" panose="020B0600000101010101" pitchFamily="50" charset="-127"/>
                    <a:cs typeface="+mn-cs"/>
                  </a:rPr>
                  <a:t>서비스</a:t>
                </a:r>
              </a:p>
            </p:txBody>
          </p:sp>
          <p:sp>
            <p:nvSpPr>
              <p:cNvPr id="99" name="Rectangle 222">
                <a:extLst>
                  <a:ext uri="{FF2B5EF4-FFF2-40B4-BE49-F238E27FC236}">
                    <a16:creationId xmlns:a16="http://schemas.microsoft.com/office/drawing/2014/main" id="{7D22516F-191F-4B80-ACA2-B4C554535902}"/>
                  </a:ext>
                </a:extLst>
              </p:cNvPr>
              <p:cNvSpPr/>
              <p:nvPr/>
            </p:nvSpPr>
            <p:spPr>
              <a:xfrm>
                <a:off x="586964" y="3076355"/>
                <a:ext cx="3688080" cy="242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77826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나눔스퀘어_ac" panose="020B0600000101010101" pitchFamily="50" charset="-127"/>
                    <a:ea typeface="나눔스퀘어_ac" panose="020B0600000101010101" pitchFamily="50" charset="-127"/>
                    <a:cs typeface="NanumGothic"/>
                  </a:rPr>
                  <a:t>공공 부문</a:t>
                </a:r>
              </a:p>
            </p:txBody>
          </p:sp>
          <p:sp>
            <p:nvSpPr>
              <p:cNvPr id="100" name="Rectangle 223">
                <a:extLst>
                  <a:ext uri="{FF2B5EF4-FFF2-40B4-BE49-F238E27FC236}">
                    <a16:creationId xmlns:a16="http://schemas.microsoft.com/office/drawing/2014/main" id="{FB30AECD-E5A5-4F91-853D-27694E1E11A0}"/>
                  </a:ext>
                </a:extLst>
              </p:cNvPr>
              <p:cNvSpPr/>
              <p:nvPr/>
            </p:nvSpPr>
            <p:spPr>
              <a:xfrm>
                <a:off x="7992480" y="3076355"/>
                <a:ext cx="3688080" cy="242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77826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나눔스퀘어_ac" panose="020B0600000101010101" pitchFamily="50" charset="-127"/>
                    <a:ea typeface="나눔스퀘어_ac" panose="020B0600000101010101" pitchFamily="50" charset="-127"/>
                    <a:cs typeface="NanumGothic"/>
                  </a:rPr>
                  <a:t>의료 서비스 및 생명과학</a:t>
                </a:r>
              </a:p>
            </p:txBody>
          </p:sp>
          <p:sp>
            <p:nvSpPr>
              <p:cNvPr id="101" name="Rectangle 224">
                <a:extLst>
                  <a:ext uri="{FF2B5EF4-FFF2-40B4-BE49-F238E27FC236}">
                    <a16:creationId xmlns:a16="http://schemas.microsoft.com/office/drawing/2014/main" id="{49B0892E-C2D6-4C58-8103-B630CCB7C13B}"/>
                  </a:ext>
                </a:extLst>
              </p:cNvPr>
              <p:cNvSpPr/>
              <p:nvPr/>
            </p:nvSpPr>
            <p:spPr>
              <a:xfrm>
                <a:off x="619439" y="4799323"/>
                <a:ext cx="3688080" cy="242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77826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나눔스퀘어_ac" panose="020B0600000101010101" pitchFamily="50" charset="-127"/>
                    <a:ea typeface="나눔스퀘어_ac" panose="020B0600000101010101" pitchFamily="50" charset="-127"/>
                    <a:cs typeface="NanumGothic"/>
                  </a:rPr>
                  <a:t>제조</a:t>
                </a:r>
              </a:p>
            </p:txBody>
          </p:sp>
          <p:sp>
            <p:nvSpPr>
              <p:cNvPr id="102" name="Rectangle 225">
                <a:extLst>
                  <a:ext uri="{FF2B5EF4-FFF2-40B4-BE49-F238E27FC236}">
                    <a16:creationId xmlns:a16="http://schemas.microsoft.com/office/drawing/2014/main" id="{CA65783F-B52B-4855-B60A-8E5D4C3AE863}"/>
                  </a:ext>
                </a:extLst>
              </p:cNvPr>
              <p:cNvSpPr/>
              <p:nvPr/>
            </p:nvSpPr>
            <p:spPr>
              <a:xfrm>
                <a:off x="7998050" y="4780198"/>
                <a:ext cx="3688080" cy="242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77826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나눔스퀘어_ac" panose="020B0600000101010101" pitchFamily="50" charset="-127"/>
                    <a:ea typeface="나눔스퀘어_ac" panose="020B0600000101010101" pitchFamily="50" charset="-127"/>
                    <a:cs typeface="NanumGothic"/>
                  </a:rPr>
                  <a:t>교육 및 학교</a:t>
                </a:r>
              </a:p>
            </p:txBody>
          </p:sp>
        </p:grpSp>
        <p:pic>
          <p:nvPicPr>
            <p:cNvPr id="16" name="Picture 313">
              <a:extLst>
                <a:ext uri="{FF2B5EF4-FFF2-40B4-BE49-F238E27FC236}">
                  <a16:creationId xmlns:a16="http://schemas.microsoft.com/office/drawing/2014/main" id="{F1CFD06A-A1D5-44F6-B928-ED0CC4EF9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6840" y="2049200"/>
              <a:ext cx="504347" cy="254333"/>
            </a:xfrm>
            <a:prstGeom prst="rect">
              <a:avLst/>
            </a:prstGeom>
          </p:spPr>
        </p:pic>
        <p:pic>
          <p:nvPicPr>
            <p:cNvPr id="17" name="Picture 314">
              <a:extLst>
                <a:ext uri="{FF2B5EF4-FFF2-40B4-BE49-F238E27FC236}">
                  <a16:creationId xmlns:a16="http://schemas.microsoft.com/office/drawing/2014/main" id="{387AB3AD-A9C0-49DE-8C3C-D68F3FBCA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066" y="2090414"/>
              <a:ext cx="173894" cy="184872"/>
            </a:xfrm>
            <a:prstGeom prst="rect">
              <a:avLst/>
            </a:prstGeom>
          </p:spPr>
        </p:pic>
        <p:pic>
          <p:nvPicPr>
            <p:cNvPr id="18" name="Picture 315">
              <a:extLst>
                <a:ext uri="{FF2B5EF4-FFF2-40B4-BE49-F238E27FC236}">
                  <a16:creationId xmlns:a16="http://schemas.microsoft.com/office/drawing/2014/main" id="{AD5FE3E7-A43D-4121-906D-CA1D79769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466" y="1797048"/>
              <a:ext cx="612447" cy="167041"/>
            </a:xfrm>
            <a:prstGeom prst="rect">
              <a:avLst/>
            </a:prstGeom>
          </p:spPr>
        </p:pic>
        <p:pic>
          <p:nvPicPr>
            <p:cNvPr id="19" name="Picture 316">
              <a:extLst>
                <a:ext uri="{FF2B5EF4-FFF2-40B4-BE49-F238E27FC236}">
                  <a16:creationId xmlns:a16="http://schemas.microsoft.com/office/drawing/2014/main" id="{559946E2-A1D0-43DF-A8E4-B50DB404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4500" y="1777226"/>
              <a:ext cx="421576" cy="173345"/>
            </a:xfrm>
            <a:prstGeom prst="rect">
              <a:avLst/>
            </a:prstGeom>
          </p:spPr>
        </p:pic>
        <p:pic>
          <p:nvPicPr>
            <p:cNvPr id="20" name="Picture 317">
              <a:extLst>
                <a:ext uri="{FF2B5EF4-FFF2-40B4-BE49-F238E27FC236}">
                  <a16:creationId xmlns:a16="http://schemas.microsoft.com/office/drawing/2014/main" id="{8F155DD1-468F-4EDC-87FA-CB855045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78328" y="1762343"/>
              <a:ext cx="562657" cy="211600"/>
            </a:xfrm>
            <a:prstGeom prst="rect">
              <a:avLst/>
            </a:prstGeom>
          </p:spPr>
        </p:pic>
        <p:pic>
          <p:nvPicPr>
            <p:cNvPr id="21" name="Picture 318">
              <a:extLst>
                <a:ext uri="{FF2B5EF4-FFF2-40B4-BE49-F238E27FC236}">
                  <a16:creationId xmlns:a16="http://schemas.microsoft.com/office/drawing/2014/main" id="{5DB8DFA0-D350-4956-A775-954E66F23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2529" y="2065466"/>
              <a:ext cx="571045" cy="236706"/>
            </a:xfrm>
            <a:prstGeom prst="rect">
              <a:avLst/>
            </a:prstGeom>
          </p:spPr>
        </p:pic>
        <p:pic>
          <p:nvPicPr>
            <p:cNvPr id="22" name="Picture 319">
              <a:extLst>
                <a:ext uri="{FF2B5EF4-FFF2-40B4-BE49-F238E27FC236}">
                  <a16:creationId xmlns:a16="http://schemas.microsoft.com/office/drawing/2014/main" id="{614ACC66-EF8B-4C93-BB03-A54CB99D8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02787" y="1791718"/>
              <a:ext cx="364453" cy="133322"/>
            </a:xfrm>
            <a:prstGeom prst="rect">
              <a:avLst/>
            </a:prstGeom>
          </p:spPr>
        </p:pic>
        <p:pic>
          <p:nvPicPr>
            <p:cNvPr id="23" name="Picture 320">
              <a:extLst>
                <a:ext uri="{FF2B5EF4-FFF2-40B4-BE49-F238E27FC236}">
                  <a16:creationId xmlns:a16="http://schemas.microsoft.com/office/drawing/2014/main" id="{B8068D89-DDC6-4043-AE1A-6B966DC82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89661" y="2109080"/>
              <a:ext cx="354256" cy="161217"/>
            </a:xfrm>
            <a:prstGeom prst="rect">
              <a:avLst/>
            </a:prstGeom>
          </p:spPr>
        </p:pic>
        <p:pic>
          <p:nvPicPr>
            <p:cNvPr id="24" name="Picture 321">
              <a:extLst>
                <a:ext uri="{FF2B5EF4-FFF2-40B4-BE49-F238E27FC236}">
                  <a16:creationId xmlns:a16="http://schemas.microsoft.com/office/drawing/2014/main" id="{78F20EE9-F7AD-4E18-9899-FAF986453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27382" y="2475738"/>
              <a:ext cx="553684" cy="123448"/>
            </a:xfrm>
            <a:prstGeom prst="rect">
              <a:avLst/>
            </a:prstGeom>
          </p:spPr>
        </p:pic>
        <p:pic>
          <p:nvPicPr>
            <p:cNvPr id="25" name="Picture 322">
              <a:extLst>
                <a:ext uri="{FF2B5EF4-FFF2-40B4-BE49-F238E27FC236}">
                  <a16:creationId xmlns:a16="http://schemas.microsoft.com/office/drawing/2014/main" id="{CD058993-843C-4842-B61F-72788C3E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0539" y="2405221"/>
              <a:ext cx="590653" cy="307749"/>
            </a:xfrm>
            <a:prstGeom prst="rect">
              <a:avLst/>
            </a:prstGeom>
          </p:spPr>
        </p:pic>
        <p:pic>
          <p:nvPicPr>
            <p:cNvPr id="26" name="Picture 323">
              <a:extLst>
                <a:ext uri="{FF2B5EF4-FFF2-40B4-BE49-F238E27FC236}">
                  <a16:creationId xmlns:a16="http://schemas.microsoft.com/office/drawing/2014/main" id="{B4BDE8C6-E3E4-4103-91CD-BB821B41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58805" y="2469550"/>
              <a:ext cx="436699" cy="184940"/>
            </a:xfrm>
            <a:prstGeom prst="rect">
              <a:avLst/>
            </a:prstGeom>
          </p:spPr>
        </p:pic>
        <p:pic>
          <p:nvPicPr>
            <p:cNvPr id="27" name="Picture 324">
              <a:extLst>
                <a:ext uri="{FF2B5EF4-FFF2-40B4-BE49-F238E27FC236}">
                  <a16:creationId xmlns:a16="http://schemas.microsoft.com/office/drawing/2014/main" id="{32FBDF8D-15ED-475F-A282-CF123893C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98568" y="2105622"/>
              <a:ext cx="506381" cy="435456"/>
            </a:xfrm>
            <a:prstGeom prst="rect">
              <a:avLst/>
            </a:prstGeom>
          </p:spPr>
        </p:pic>
        <p:pic>
          <p:nvPicPr>
            <p:cNvPr id="28" name="Picture 325">
              <a:extLst>
                <a:ext uri="{FF2B5EF4-FFF2-40B4-BE49-F238E27FC236}">
                  <a16:creationId xmlns:a16="http://schemas.microsoft.com/office/drawing/2014/main" id="{29FD3684-85A9-4B59-B5AD-F72356561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78359" y="2436137"/>
              <a:ext cx="635875" cy="182823"/>
            </a:xfrm>
            <a:prstGeom prst="rect">
              <a:avLst/>
            </a:prstGeom>
          </p:spPr>
        </p:pic>
        <p:pic>
          <p:nvPicPr>
            <p:cNvPr id="29" name="Picture 326">
              <a:extLst>
                <a:ext uri="{FF2B5EF4-FFF2-40B4-BE49-F238E27FC236}">
                  <a16:creationId xmlns:a16="http://schemas.microsoft.com/office/drawing/2014/main" id="{5C2CB297-532D-4874-B85F-C2787DC85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27964" y="1781433"/>
              <a:ext cx="743993" cy="208803"/>
            </a:xfrm>
            <a:prstGeom prst="rect">
              <a:avLst/>
            </a:prstGeom>
          </p:spPr>
        </p:pic>
        <p:pic>
          <p:nvPicPr>
            <p:cNvPr id="30" name="Picture 327">
              <a:extLst>
                <a:ext uri="{FF2B5EF4-FFF2-40B4-BE49-F238E27FC236}">
                  <a16:creationId xmlns:a16="http://schemas.microsoft.com/office/drawing/2014/main" id="{18FC5F8A-E5B6-4AF9-9BD5-CCA827B29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49359" y="1795326"/>
              <a:ext cx="617045" cy="170251"/>
            </a:xfrm>
            <a:prstGeom prst="rect">
              <a:avLst/>
            </a:prstGeom>
          </p:spPr>
        </p:pic>
        <p:pic>
          <p:nvPicPr>
            <p:cNvPr id="31" name="Picture 328">
              <a:extLst>
                <a:ext uri="{FF2B5EF4-FFF2-40B4-BE49-F238E27FC236}">
                  <a16:creationId xmlns:a16="http://schemas.microsoft.com/office/drawing/2014/main" id="{DE70FA16-E2E9-46CD-84AD-FC05DEB2F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58578" y="2210882"/>
              <a:ext cx="481193" cy="434146"/>
            </a:xfrm>
            <a:prstGeom prst="rect">
              <a:avLst/>
            </a:prstGeom>
          </p:spPr>
        </p:pic>
        <p:pic>
          <p:nvPicPr>
            <p:cNvPr id="32" name="Picture 329">
              <a:extLst>
                <a:ext uri="{FF2B5EF4-FFF2-40B4-BE49-F238E27FC236}">
                  <a16:creationId xmlns:a16="http://schemas.microsoft.com/office/drawing/2014/main" id="{91ECE131-1A1D-4975-AD9A-D72E4C6EA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508391" y="2043858"/>
              <a:ext cx="790203" cy="285546"/>
            </a:xfrm>
            <a:prstGeom prst="rect">
              <a:avLst/>
            </a:prstGeom>
          </p:spPr>
        </p:pic>
        <p:pic>
          <p:nvPicPr>
            <p:cNvPr id="33" name="Picture 330">
              <a:extLst>
                <a:ext uri="{FF2B5EF4-FFF2-40B4-BE49-F238E27FC236}">
                  <a16:creationId xmlns:a16="http://schemas.microsoft.com/office/drawing/2014/main" id="{D4F478AF-5AC2-4359-BB9F-E5D33E078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548137" y="1769166"/>
              <a:ext cx="328444" cy="482246"/>
            </a:xfrm>
            <a:prstGeom prst="rect">
              <a:avLst/>
            </a:prstGeom>
          </p:spPr>
        </p:pic>
        <p:pic>
          <p:nvPicPr>
            <p:cNvPr id="34" name="Picture 331">
              <a:extLst>
                <a:ext uri="{FF2B5EF4-FFF2-40B4-BE49-F238E27FC236}">
                  <a16:creationId xmlns:a16="http://schemas.microsoft.com/office/drawing/2014/main" id="{02EB5F73-B705-499E-ABE8-447A650FE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382214" y="1982709"/>
              <a:ext cx="276758" cy="424623"/>
            </a:xfrm>
            <a:prstGeom prst="rect">
              <a:avLst/>
            </a:prstGeom>
          </p:spPr>
        </p:pic>
        <p:pic>
          <p:nvPicPr>
            <p:cNvPr id="35" name="Picture 332">
              <a:extLst>
                <a:ext uri="{FF2B5EF4-FFF2-40B4-BE49-F238E27FC236}">
                  <a16:creationId xmlns:a16="http://schemas.microsoft.com/office/drawing/2014/main" id="{DC1C4800-1737-402C-A32B-358553216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13357" y="2465402"/>
              <a:ext cx="319470" cy="127064"/>
            </a:xfrm>
            <a:prstGeom prst="rect">
              <a:avLst/>
            </a:prstGeom>
          </p:spPr>
        </p:pic>
        <p:pic>
          <p:nvPicPr>
            <p:cNvPr id="36" name="Picture 333">
              <a:extLst>
                <a:ext uri="{FF2B5EF4-FFF2-40B4-BE49-F238E27FC236}">
                  <a16:creationId xmlns:a16="http://schemas.microsoft.com/office/drawing/2014/main" id="{D7EDAE05-701A-4C6C-A73B-0D5B5F86B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363633" y="2405133"/>
              <a:ext cx="683299" cy="215666"/>
            </a:xfrm>
            <a:prstGeom prst="rect">
              <a:avLst/>
            </a:prstGeom>
          </p:spPr>
        </p:pic>
        <p:pic>
          <p:nvPicPr>
            <p:cNvPr id="37" name="Picture 334">
              <a:extLst>
                <a:ext uri="{FF2B5EF4-FFF2-40B4-BE49-F238E27FC236}">
                  <a16:creationId xmlns:a16="http://schemas.microsoft.com/office/drawing/2014/main" id="{6311FBBA-A992-4491-AD3F-92596D141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397745" y="1776840"/>
              <a:ext cx="651541" cy="185007"/>
            </a:xfrm>
            <a:prstGeom prst="rect">
              <a:avLst/>
            </a:prstGeom>
          </p:spPr>
        </p:pic>
        <p:pic>
          <p:nvPicPr>
            <p:cNvPr id="38" name="Picture 335">
              <a:extLst>
                <a:ext uri="{FF2B5EF4-FFF2-40B4-BE49-F238E27FC236}">
                  <a16:creationId xmlns:a16="http://schemas.microsoft.com/office/drawing/2014/main" id="{A1BF70B0-E63D-4FA8-A6CB-9677A82A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500425" y="2100603"/>
              <a:ext cx="694526" cy="178171"/>
            </a:xfrm>
            <a:prstGeom prst="rect">
              <a:avLst/>
            </a:prstGeom>
          </p:spPr>
        </p:pic>
        <p:pic>
          <p:nvPicPr>
            <p:cNvPr id="39" name="Picture 336">
              <a:extLst>
                <a:ext uri="{FF2B5EF4-FFF2-40B4-BE49-F238E27FC236}">
                  <a16:creationId xmlns:a16="http://schemas.microsoft.com/office/drawing/2014/main" id="{1EE1BB43-21E9-48C9-958D-AE6C15EAF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273105" y="1738427"/>
              <a:ext cx="792997" cy="251580"/>
            </a:xfrm>
            <a:prstGeom prst="rect">
              <a:avLst/>
            </a:prstGeom>
          </p:spPr>
        </p:pic>
        <p:pic>
          <p:nvPicPr>
            <p:cNvPr id="40" name="Picture 337">
              <a:extLst>
                <a:ext uri="{FF2B5EF4-FFF2-40B4-BE49-F238E27FC236}">
                  <a16:creationId xmlns:a16="http://schemas.microsoft.com/office/drawing/2014/main" id="{7B8B0AB9-30A4-4AB1-8768-D35C157C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149492" y="2438297"/>
              <a:ext cx="588312" cy="155236"/>
            </a:xfrm>
            <a:prstGeom prst="rect">
              <a:avLst/>
            </a:prstGeom>
          </p:spPr>
        </p:pic>
        <p:pic>
          <p:nvPicPr>
            <p:cNvPr id="41" name="Picture 338">
              <a:extLst>
                <a:ext uri="{FF2B5EF4-FFF2-40B4-BE49-F238E27FC236}">
                  <a16:creationId xmlns:a16="http://schemas.microsoft.com/office/drawing/2014/main" id="{792F74CA-0BA2-4AF5-BF38-530134894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460344" y="2133020"/>
              <a:ext cx="845634" cy="143570"/>
            </a:xfrm>
            <a:prstGeom prst="rect">
              <a:avLst/>
            </a:prstGeom>
          </p:spPr>
        </p:pic>
        <p:pic>
          <p:nvPicPr>
            <p:cNvPr id="42" name="Picture 1">
              <a:extLst>
                <a:ext uri="{FF2B5EF4-FFF2-40B4-BE49-F238E27FC236}">
                  <a16:creationId xmlns:a16="http://schemas.microsoft.com/office/drawing/2014/main" id="{92809CD1-A154-4C88-8E1B-F36D36F60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267714" y="1724026"/>
              <a:ext cx="505759" cy="238973"/>
            </a:xfrm>
            <a:prstGeom prst="rect">
              <a:avLst/>
            </a:prstGeom>
          </p:spPr>
        </p:pic>
        <p:pic>
          <p:nvPicPr>
            <p:cNvPr id="43" name="Picture 339">
              <a:extLst>
                <a:ext uri="{FF2B5EF4-FFF2-40B4-BE49-F238E27FC236}">
                  <a16:creationId xmlns:a16="http://schemas.microsoft.com/office/drawing/2014/main" id="{6DFE0E45-9D02-4989-A965-8B5D886D2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72584" y="3873086"/>
              <a:ext cx="408670" cy="189896"/>
            </a:xfrm>
            <a:prstGeom prst="rect">
              <a:avLst/>
            </a:prstGeom>
          </p:spPr>
        </p:pic>
        <p:pic>
          <p:nvPicPr>
            <p:cNvPr id="44" name="Picture 340">
              <a:extLst>
                <a:ext uri="{FF2B5EF4-FFF2-40B4-BE49-F238E27FC236}">
                  <a16:creationId xmlns:a16="http://schemas.microsoft.com/office/drawing/2014/main" id="{EC8B9712-0A6A-4667-91CD-91DDFA1B8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66551" y="4182812"/>
              <a:ext cx="649214" cy="279965"/>
            </a:xfrm>
            <a:prstGeom prst="rect">
              <a:avLst/>
            </a:prstGeom>
          </p:spPr>
        </p:pic>
        <p:pic>
          <p:nvPicPr>
            <p:cNvPr id="45" name="Picture 341">
              <a:extLst>
                <a:ext uri="{FF2B5EF4-FFF2-40B4-BE49-F238E27FC236}">
                  <a16:creationId xmlns:a16="http://schemas.microsoft.com/office/drawing/2014/main" id="{EC5F9334-EA1A-40E1-9A95-E004F11A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813" y="4207024"/>
              <a:ext cx="796590" cy="252106"/>
            </a:xfrm>
            <a:prstGeom prst="rect">
              <a:avLst/>
            </a:prstGeom>
          </p:spPr>
        </p:pic>
        <p:pic>
          <p:nvPicPr>
            <p:cNvPr id="46" name="Picture 342">
              <a:extLst>
                <a:ext uri="{FF2B5EF4-FFF2-40B4-BE49-F238E27FC236}">
                  <a16:creationId xmlns:a16="http://schemas.microsoft.com/office/drawing/2014/main" id="{88F1B281-0200-4153-918D-9D4F4C1B6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03411" y="3833690"/>
              <a:ext cx="977923" cy="225303"/>
            </a:xfrm>
            <a:prstGeom prst="rect">
              <a:avLst/>
            </a:prstGeom>
          </p:spPr>
        </p:pic>
        <p:pic>
          <p:nvPicPr>
            <p:cNvPr id="47" name="Picture 343">
              <a:extLst>
                <a:ext uri="{FF2B5EF4-FFF2-40B4-BE49-F238E27FC236}">
                  <a16:creationId xmlns:a16="http://schemas.microsoft.com/office/drawing/2014/main" id="{57FF37A6-C716-4FBA-BA1A-9A8CF4AB3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51536" y="3846871"/>
              <a:ext cx="428641" cy="221370"/>
            </a:xfrm>
            <a:prstGeom prst="rect">
              <a:avLst/>
            </a:prstGeom>
          </p:spPr>
        </p:pic>
        <p:pic>
          <p:nvPicPr>
            <p:cNvPr id="48" name="Picture 344">
              <a:extLst>
                <a:ext uri="{FF2B5EF4-FFF2-40B4-BE49-F238E27FC236}">
                  <a16:creationId xmlns:a16="http://schemas.microsoft.com/office/drawing/2014/main" id="{1C0E6487-4061-4A0E-9BB3-5C85C01A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834252" y="3851875"/>
              <a:ext cx="332942" cy="296746"/>
            </a:xfrm>
            <a:prstGeom prst="rect">
              <a:avLst/>
            </a:prstGeom>
          </p:spPr>
        </p:pic>
        <p:pic>
          <p:nvPicPr>
            <p:cNvPr id="49" name="Picture 345">
              <a:extLst>
                <a:ext uri="{FF2B5EF4-FFF2-40B4-BE49-F238E27FC236}">
                  <a16:creationId xmlns:a16="http://schemas.microsoft.com/office/drawing/2014/main" id="{E48DB185-6836-4453-9E0F-D86CFB80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0498" y="4216919"/>
              <a:ext cx="749860" cy="182107"/>
            </a:xfrm>
            <a:prstGeom prst="rect">
              <a:avLst/>
            </a:prstGeom>
          </p:spPr>
        </p:pic>
        <p:sp>
          <p:nvSpPr>
            <p:cNvPr id="50" name="object 24">
              <a:extLst>
                <a:ext uri="{FF2B5EF4-FFF2-40B4-BE49-F238E27FC236}">
                  <a16:creationId xmlns:a16="http://schemas.microsoft.com/office/drawing/2014/main" id="{2932836D-D475-4EC6-A550-6094CBBE1584}"/>
                </a:ext>
              </a:extLst>
            </p:cNvPr>
            <p:cNvSpPr/>
            <p:nvPr/>
          </p:nvSpPr>
          <p:spPr>
            <a:xfrm>
              <a:off x="779222" y="3467496"/>
              <a:ext cx="1239253" cy="253151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77826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44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endParaRPr>
            </a:p>
          </p:txBody>
        </p:sp>
        <p:sp>
          <p:nvSpPr>
            <p:cNvPr id="51" name="object 65">
              <a:extLst>
                <a:ext uri="{FF2B5EF4-FFF2-40B4-BE49-F238E27FC236}">
                  <a16:creationId xmlns:a16="http://schemas.microsoft.com/office/drawing/2014/main" id="{CD9C0F76-6C89-4B5C-8832-31BC3B1EC249}"/>
                </a:ext>
              </a:extLst>
            </p:cNvPr>
            <p:cNvSpPr/>
            <p:nvPr/>
          </p:nvSpPr>
          <p:spPr>
            <a:xfrm>
              <a:off x="2122333" y="3436765"/>
              <a:ext cx="323443" cy="343576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77826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44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endParaRPr>
            </a:p>
          </p:txBody>
        </p:sp>
        <p:pic>
          <p:nvPicPr>
            <p:cNvPr id="52" name="Picture 350">
              <a:extLst>
                <a:ext uri="{FF2B5EF4-FFF2-40B4-BE49-F238E27FC236}">
                  <a16:creationId xmlns:a16="http://schemas.microsoft.com/office/drawing/2014/main" id="{017FEA4D-97A5-4A9E-A2D4-9534F52B0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911602" y="3887491"/>
              <a:ext cx="556313" cy="180750"/>
            </a:xfrm>
            <a:prstGeom prst="rect">
              <a:avLst/>
            </a:prstGeom>
          </p:spPr>
        </p:pic>
        <p:pic>
          <p:nvPicPr>
            <p:cNvPr id="53" name="Picture 351">
              <a:extLst>
                <a:ext uri="{FF2B5EF4-FFF2-40B4-BE49-F238E27FC236}">
                  <a16:creationId xmlns:a16="http://schemas.microsoft.com/office/drawing/2014/main" id="{FFF34920-6FDB-4801-81AC-9E028529B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65376" y="3535357"/>
              <a:ext cx="524475" cy="149287"/>
            </a:xfrm>
            <a:prstGeom prst="rect">
              <a:avLst/>
            </a:prstGeom>
          </p:spPr>
        </p:pic>
        <p:pic>
          <p:nvPicPr>
            <p:cNvPr id="54" name="Picture 352">
              <a:extLst>
                <a:ext uri="{FF2B5EF4-FFF2-40B4-BE49-F238E27FC236}">
                  <a16:creationId xmlns:a16="http://schemas.microsoft.com/office/drawing/2014/main" id="{1758B000-9E72-42AF-8BCE-28E6F7C44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40966" y="3444127"/>
              <a:ext cx="942061" cy="243106"/>
            </a:xfrm>
            <a:prstGeom prst="rect">
              <a:avLst/>
            </a:prstGeom>
          </p:spPr>
        </p:pic>
        <p:pic>
          <p:nvPicPr>
            <p:cNvPr id="55" name="Picture 353">
              <a:extLst>
                <a:ext uri="{FF2B5EF4-FFF2-40B4-BE49-F238E27FC236}">
                  <a16:creationId xmlns:a16="http://schemas.microsoft.com/office/drawing/2014/main" id="{684531A6-0457-41B1-B73A-09D0E9DA7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clrChange>
                <a:clrFrom>
                  <a:srgbClr val="FFFFFB"/>
                </a:clrFrom>
                <a:clrTo>
                  <a:srgbClr val="FFFF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53066" y="4204766"/>
              <a:ext cx="922444" cy="176933"/>
            </a:xfrm>
            <a:prstGeom prst="rect">
              <a:avLst/>
            </a:prstGeom>
          </p:spPr>
        </p:pic>
        <p:pic>
          <p:nvPicPr>
            <p:cNvPr id="56" name="Picture 354">
              <a:extLst>
                <a:ext uri="{FF2B5EF4-FFF2-40B4-BE49-F238E27FC236}">
                  <a16:creationId xmlns:a16="http://schemas.microsoft.com/office/drawing/2014/main" id="{D10E6CC7-29DE-4304-B8FC-7FABF1B46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6451684" y="4182813"/>
              <a:ext cx="385475" cy="276317"/>
            </a:xfrm>
            <a:prstGeom prst="rect">
              <a:avLst/>
            </a:prstGeom>
          </p:spPr>
        </p:pic>
        <p:pic>
          <p:nvPicPr>
            <p:cNvPr id="57" name="Picture 356">
              <a:extLst>
                <a:ext uri="{FF2B5EF4-FFF2-40B4-BE49-F238E27FC236}">
                  <a16:creationId xmlns:a16="http://schemas.microsoft.com/office/drawing/2014/main" id="{56C87B4C-3EC6-4409-88EE-DB7487324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55469" y="3529810"/>
              <a:ext cx="351815" cy="167688"/>
            </a:xfrm>
            <a:prstGeom prst="rect">
              <a:avLst/>
            </a:prstGeom>
          </p:spPr>
        </p:pic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FF0C4059-22CA-4BFA-88E8-3BA69BE52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2060" y="3786078"/>
              <a:ext cx="534120" cy="376996"/>
            </a:xfrm>
            <a:prstGeom prst="rect">
              <a:avLst/>
            </a:prstGeom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3EF951E5-1E3E-4A4F-9E55-56739C0C2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75542" y="3873462"/>
              <a:ext cx="362326" cy="437255"/>
            </a:xfrm>
            <a:prstGeom prst="rect">
              <a:avLst/>
            </a:prstGeom>
          </p:spPr>
        </p:pic>
        <p:pic>
          <p:nvPicPr>
            <p:cNvPr id="60" name="Picture 357">
              <a:extLst>
                <a:ext uri="{FF2B5EF4-FFF2-40B4-BE49-F238E27FC236}">
                  <a16:creationId xmlns:a16="http://schemas.microsoft.com/office/drawing/2014/main" id="{FACCA306-9DE5-4BDD-A234-1B0AA535F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6460344" y="3428299"/>
              <a:ext cx="552325" cy="319482"/>
            </a:xfrm>
            <a:prstGeom prst="rect">
              <a:avLst/>
            </a:prstGeom>
          </p:spPr>
        </p:pic>
        <p:pic>
          <p:nvPicPr>
            <p:cNvPr id="61" name="Picture 358">
              <a:extLst>
                <a:ext uri="{FF2B5EF4-FFF2-40B4-BE49-F238E27FC236}">
                  <a16:creationId xmlns:a16="http://schemas.microsoft.com/office/drawing/2014/main" id="{3D3AF19D-9401-4957-AF65-A5E282F9F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7220779" y="3469010"/>
              <a:ext cx="608269" cy="250124"/>
            </a:xfrm>
            <a:prstGeom prst="rect">
              <a:avLst/>
            </a:prstGeom>
          </p:spPr>
        </p:pic>
        <p:pic>
          <p:nvPicPr>
            <p:cNvPr id="62" name="Picture 360">
              <a:extLst>
                <a:ext uri="{FF2B5EF4-FFF2-40B4-BE49-F238E27FC236}">
                  <a16:creationId xmlns:a16="http://schemas.microsoft.com/office/drawing/2014/main" id="{44DFD0E9-CFD9-4038-A539-5E1E63A13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7940145" y="3407857"/>
              <a:ext cx="470055" cy="371172"/>
            </a:xfrm>
            <a:prstGeom prst="rect">
              <a:avLst/>
            </a:prstGeom>
          </p:spPr>
        </p:pic>
        <p:pic>
          <p:nvPicPr>
            <p:cNvPr id="63" name="Picture 361">
              <a:extLst>
                <a:ext uri="{FF2B5EF4-FFF2-40B4-BE49-F238E27FC236}">
                  <a16:creationId xmlns:a16="http://schemas.microsoft.com/office/drawing/2014/main" id="{6DAA0901-F592-44F8-AB0D-3436C4AD3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6569235" y="3875548"/>
              <a:ext cx="695524" cy="223153"/>
            </a:xfrm>
            <a:prstGeom prst="rect">
              <a:avLst/>
            </a:prstGeom>
          </p:spPr>
        </p:pic>
        <p:sp>
          <p:nvSpPr>
            <p:cNvPr id="64" name="object 23">
              <a:extLst>
                <a:ext uri="{FF2B5EF4-FFF2-40B4-BE49-F238E27FC236}">
                  <a16:creationId xmlns:a16="http://schemas.microsoft.com/office/drawing/2014/main" id="{1A91C84E-10E9-47D5-B107-4D5B0E33B0A1}"/>
                </a:ext>
              </a:extLst>
            </p:cNvPr>
            <p:cNvSpPr/>
            <p:nvPr/>
          </p:nvSpPr>
          <p:spPr>
            <a:xfrm>
              <a:off x="2569932" y="3461257"/>
              <a:ext cx="629226" cy="230747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778263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44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endParaRPr>
            </a:p>
          </p:txBody>
        </p:sp>
        <p:pic>
          <p:nvPicPr>
            <p:cNvPr id="65" name="Picture 367">
              <a:extLst>
                <a:ext uri="{FF2B5EF4-FFF2-40B4-BE49-F238E27FC236}">
                  <a16:creationId xmlns:a16="http://schemas.microsoft.com/office/drawing/2014/main" id="{01CD6D91-25E9-4E50-ABF8-C51FEB7E5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3137" y="5014229"/>
              <a:ext cx="530607" cy="208109"/>
            </a:xfrm>
            <a:prstGeom prst="rect">
              <a:avLst/>
            </a:prstGeom>
          </p:spPr>
        </p:pic>
        <p:pic>
          <p:nvPicPr>
            <p:cNvPr id="66" name="Picture 368">
              <a:extLst>
                <a:ext uri="{FF2B5EF4-FFF2-40B4-BE49-F238E27FC236}">
                  <a16:creationId xmlns:a16="http://schemas.microsoft.com/office/drawing/2014/main" id="{8B9E2021-B6B9-47BE-865A-FC98D23E4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34056" y="4991877"/>
              <a:ext cx="657101" cy="262297"/>
            </a:xfrm>
            <a:prstGeom prst="rect">
              <a:avLst/>
            </a:prstGeom>
          </p:spPr>
        </p:pic>
        <p:pic>
          <p:nvPicPr>
            <p:cNvPr id="67" name="Picture 369">
              <a:extLst>
                <a:ext uri="{FF2B5EF4-FFF2-40B4-BE49-F238E27FC236}">
                  <a16:creationId xmlns:a16="http://schemas.microsoft.com/office/drawing/2014/main" id="{F599B308-09E5-4AEC-A89C-B30B5BCD3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256" y="5409153"/>
              <a:ext cx="459805" cy="199108"/>
            </a:xfrm>
            <a:prstGeom prst="rect">
              <a:avLst/>
            </a:prstGeom>
          </p:spPr>
        </p:pic>
        <p:pic>
          <p:nvPicPr>
            <p:cNvPr id="68" name="Picture 371">
              <a:extLst>
                <a:ext uri="{FF2B5EF4-FFF2-40B4-BE49-F238E27FC236}">
                  <a16:creationId xmlns:a16="http://schemas.microsoft.com/office/drawing/2014/main" id="{8E499DF6-28F3-4BE3-9E14-5F2F1ED5E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9719" y="5409153"/>
              <a:ext cx="512713" cy="321606"/>
            </a:xfrm>
            <a:prstGeom prst="rect">
              <a:avLst/>
            </a:prstGeom>
          </p:spPr>
        </p:pic>
        <p:pic>
          <p:nvPicPr>
            <p:cNvPr id="69" name="Picture 372">
              <a:extLst>
                <a:ext uri="{FF2B5EF4-FFF2-40B4-BE49-F238E27FC236}">
                  <a16:creationId xmlns:a16="http://schemas.microsoft.com/office/drawing/2014/main" id="{4BC26CCF-E88F-4294-8CF8-87944EED5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7359" y="5070543"/>
              <a:ext cx="648169" cy="160803"/>
            </a:xfrm>
            <a:prstGeom prst="rect">
              <a:avLst/>
            </a:prstGeom>
          </p:spPr>
        </p:pic>
        <p:pic>
          <p:nvPicPr>
            <p:cNvPr id="70" name="Picture 373">
              <a:extLst>
                <a:ext uri="{FF2B5EF4-FFF2-40B4-BE49-F238E27FC236}">
                  <a16:creationId xmlns:a16="http://schemas.microsoft.com/office/drawing/2014/main" id="{9DF8F10A-554D-45E1-8EBB-B16E1819B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28309" y="5848184"/>
              <a:ext cx="530241" cy="243863"/>
            </a:xfrm>
            <a:prstGeom prst="rect">
              <a:avLst/>
            </a:prstGeom>
          </p:spPr>
        </p:pic>
        <p:pic>
          <p:nvPicPr>
            <p:cNvPr id="71" name="Picture 4">
              <a:extLst>
                <a:ext uri="{FF2B5EF4-FFF2-40B4-BE49-F238E27FC236}">
                  <a16:creationId xmlns:a16="http://schemas.microsoft.com/office/drawing/2014/main" id="{23372DF6-D4F2-45ED-AF0D-AD9268A7F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59887" y="5787827"/>
              <a:ext cx="549851" cy="258051"/>
            </a:xfrm>
            <a:prstGeom prst="rect">
              <a:avLst/>
            </a:prstGeom>
          </p:spPr>
        </p:pic>
        <p:pic>
          <p:nvPicPr>
            <p:cNvPr id="72" name="Picture 7">
              <a:extLst>
                <a:ext uri="{FF2B5EF4-FFF2-40B4-BE49-F238E27FC236}">
                  <a16:creationId xmlns:a16="http://schemas.microsoft.com/office/drawing/2014/main" id="{75A1E5CF-32F0-4873-9443-A5FBCE63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1228" y="5732619"/>
              <a:ext cx="434198" cy="321439"/>
            </a:xfrm>
            <a:prstGeom prst="rect">
              <a:avLst/>
            </a:prstGeom>
          </p:spPr>
        </p:pic>
        <p:pic>
          <p:nvPicPr>
            <p:cNvPr id="73" name="Picture 375">
              <a:extLst>
                <a:ext uri="{FF2B5EF4-FFF2-40B4-BE49-F238E27FC236}">
                  <a16:creationId xmlns:a16="http://schemas.microsoft.com/office/drawing/2014/main" id="{1F92DE5D-8E95-40D1-A894-C5D4EB416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53066" y="5006783"/>
              <a:ext cx="863179" cy="288323"/>
            </a:xfrm>
            <a:prstGeom prst="rect">
              <a:avLst/>
            </a:prstGeom>
          </p:spPr>
        </p:pic>
        <p:pic>
          <p:nvPicPr>
            <p:cNvPr id="74" name="Picture 376">
              <a:extLst>
                <a:ext uri="{FF2B5EF4-FFF2-40B4-BE49-F238E27FC236}">
                  <a16:creationId xmlns:a16="http://schemas.microsoft.com/office/drawing/2014/main" id="{BA4566EB-2E92-406F-BB61-CADF6F680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6789" y="5713944"/>
              <a:ext cx="908721" cy="258405"/>
            </a:xfrm>
            <a:prstGeom prst="rect">
              <a:avLst/>
            </a:prstGeom>
          </p:spPr>
        </p:pic>
        <p:pic>
          <p:nvPicPr>
            <p:cNvPr id="75" name="Picture 377">
              <a:extLst>
                <a:ext uri="{FF2B5EF4-FFF2-40B4-BE49-F238E27FC236}">
                  <a16:creationId xmlns:a16="http://schemas.microsoft.com/office/drawing/2014/main" id="{0CAAC2FB-3E3E-4573-8DAE-5334B42A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58423" y="5073856"/>
              <a:ext cx="661393" cy="272792"/>
            </a:xfrm>
            <a:prstGeom prst="rect">
              <a:avLst/>
            </a:prstGeom>
          </p:spPr>
        </p:pic>
        <p:pic>
          <p:nvPicPr>
            <p:cNvPr id="76" name="Picture 378">
              <a:extLst>
                <a:ext uri="{FF2B5EF4-FFF2-40B4-BE49-F238E27FC236}">
                  <a16:creationId xmlns:a16="http://schemas.microsoft.com/office/drawing/2014/main" id="{E7733D94-4E20-4913-A982-B65E71E0D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04862" y="5376883"/>
              <a:ext cx="811383" cy="230395"/>
            </a:xfrm>
            <a:prstGeom prst="rect">
              <a:avLst/>
            </a:prstGeom>
          </p:spPr>
        </p:pic>
        <p:pic>
          <p:nvPicPr>
            <p:cNvPr id="77" name="Picture 379">
              <a:extLst>
                <a:ext uri="{FF2B5EF4-FFF2-40B4-BE49-F238E27FC236}">
                  <a16:creationId xmlns:a16="http://schemas.microsoft.com/office/drawing/2014/main" id="{EA838F05-9E9F-4C1F-81EA-2A1F2247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19257" y="5356517"/>
              <a:ext cx="592422" cy="501521"/>
            </a:xfrm>
            <a:prstGeom prst="rect">
              <a:avLst/>
            </a:prstGeom>
          </p:spPr>
        </p:pic>
        <p:pic>
          <p:nvPicPr>
            <p:cNvPr id="78" name="Picture 380">
              <a:extLst>
                <a:ext uri="{FF2B5EF4-FFF2-40B4-BE49-F238E27FC236}">
                  <a16:creationId xmlns:a16="http://schemas.microsoft.com/office/drawing/2014/main" id="{9A5C68EC-DD37-47B1-A7C9-3474CA8D8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69070" y="5387954"/>
              <a:ext cx="875066" cy="280440"/>
            </a:xfrm>
            <a:prstGeom prst="rect">
              <a:avLst/>
            </a:prstGeom>
          </p:spPr>
        </p:pic>
        <p:pic>
          <p:nvPicPr>
            <p:cNvPr id="79" name="Picture 381">
              <a:extLst>
                <a:ext uri="{FF2B5EF4-FFF2-40B4-BE49-F238E27FC236}">
                  <a16:creationId xmlns:a16="http://schemas.microsoft.com/office/drawing/2014/main" id="{7F54AE91-58BD-44C2-88F3-CB62619A5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96296" y="5770534"/>
              <a:ext cx="693685" cy="179630"/>
            </a:xfrm>
            <a:prstGeom prst="rect">
              <a:avLst/>
            </a:prstGeom>
          </p:spPr>
        </p:pic>
        <p:pic>
          <p:nvPicPr>
            <p:cNvPr id="80" name="Picture 8">
              <a:extLst>
                <a:ext uri="{FF2B5EF4-FFF2-40B4-BE49-F238E27FC236}">
                  <a16:creationId xmlns:a16="http://schemas.microsoft.com/office/drawing/2014/main" id="{E44E78BC-5CE2-4EF3-998A-66225C9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66684" y="5001799"/>
              <a:ext cx="333278" cy="321061"/>
            </a:xfrm>
            <a:prstGeom prst="rect">
              <a:avLst/>
            </a:prstGeom>
          </p:spPr>
        </p:pic>
        <p:pic>
          <p:nvPicPr>
            <p:cNvPr id="81" name="Picture 24">
              <a:extLst>
                <a:ext uri="{FF2B5EF4-FFF2-40B4-BE49-F238E27FC236}">
                  <a16:creationId xmlns:a16="http://schemas.microsoft.com/office/drawing/2014/main" id="{159892C6-18F1-485A-A67A-CDB128777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78016" y="3866491"/>
              <a:ext cx="939345" cy="224229"/>
            </a:xfrm>
            <a:prstGeom prst="rect">
              <a:avLst/>
            </a:prstGeom>
          </p:spPr>
        </p:pic>
        <p:pic>
          <p:nvPicPr>
            <p:cNvPr id="82" name="Picture 26">
              <a:extLst>
                <a:ext uri="{FF2B5EF4-FFF2-40B4-BE49-F238E27FC236}">
                  <a16:creationId xmlns:a16="http://schemas.microsoft.com/office/drawing/2014/main" id="{99AB4D7D-8A12-45B2-9864-0146DD0D9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90173" y="3467496"/>
              <a:ext cx="497823" cy="233634"/>
            </a:xfrm>
            <a:prstGeom prst="rect">
              <a:avLst/>
            </a:prstGeom>
          </p:spPr>
        </p:pic>
        <p:pic>
          <p:nvPicPr>
            <p:cNvPr id="83" name="Picture 32">
              <a:extLst>
                <a:ext uri="{FF2B5EF4-FFF2-40B4-BE49-F238E27FC236}">
                  <a16:creationId xmlns:a16="http://schemas.microsoft.com/office/drawing/2014/main" id="{BDF20693-0119-4428-B789-36F3E34C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10201" y="4154845"/>
              <a:ext cx="692368" cy="276776"/>
            </a:xfrm>
            <a:prstGeom prst="rect">
              <a:avLst/>
            </a:prstGeom>
          </p:spPr>
        </p:pic>
        <p:pic>
          <p:nvPicPr>
            <p:cNvPr id="84" name="Picture 37">
              <a:extLst>
                <a:ext uri="{FF2B5EF4-FFF2-40B4-BE49-F238E27FC236}">
                  <a16:creationId xmlns:a16="http://schemas.microsoft.com/office/drawing/2014/main" id="{040A689B-8F18-4366-AA91-6AEA8755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19104" y="4134166"/>
              <a:ext cx="435444" cy="339028"/>
            </a:xfrm>
            <a:prstGeom prst="rect">
              <a:avLst/>
            </a:prstGeom>
          </p:spPr>
        </p:pic>
        <p:pic>
          <p:nvPicPr>
            <p:cNvPr id="85" name="Picture 40">
              <a:extLst>
                <a:ext uri="{FF2B5EF4-FFF2-40B4-BE49-F238E27FC236}">
                  <a16:creationId xmlns:a16="http://schemas.microsoft.com/office/drawing/2014/main" id="{7AC0E6ED-D500-4583-9221-2A4DC178A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70737" y="4219761"/>
              <a:ext cx="751805" cy="202421"/>
            </a:xfrm>
            <a:prstGeom prst="rect">
              <a:avLst/>
            </a:prstGeom>
          </p:spPr>
        </p:pic>
        <p:pic>
          <p:nvPicPr>
            <p:cNvPr id="86" name="Picture 41">
              <a:extLst>
                <a:ext uri="{FF2B5EF4-FFF2-40B4-BE49-F238E27FC236}">
                  <a16:creationId xmlns:a16="http://schemas.microsoft.com/office/drawing/2014/main" id="{545900D9-8A59-4C93-B87E-8EA72C437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80568" y="5001063"/>
              <a:ext cx="352261" cy="438423"/>
            </a:xfrm>
            <a:prstGeom prst="rect">
              <a:avLst/>
            </a:prstGeom>
          </p:spPr>
        </p:pic>
        <p:pic>
          <p:nvPicPr>
            <p:cNvPr id="87" name="Picture 43">
              <a:extLst>
                <a:ext uri="{FF2B5EF4-FFF2-40B4-BE49-F238E27FC236}">
                  <a16:creationId xmlns:a16="http://schemas.microsoft.com/office/drawing/2014/main" id="{80B52D21-5134-4BEF-AD3D-F9E84F309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55426" y="5036134"/>
              <a:ext cx="403929" cy="377989"/>
            </a:xfrm>
            <a:prstGeom prst="rect">
              <a:avLst/>
            </a:prstGeom>
          </p:spPr>
        </p:pic>
        <p:pic>
          <p:nvPicPr>
            <p:cNvPr id="88" name="Picture 44">
              <a:extLst>
                <a:ext uri="{FF2B5EF4-FFF2-40B4-BE49-F238E27FC236}">
                  <a16:creationId xmlns:a16="http://schemas.microsoft.com/office/drawing/2014/main" id="{E923739B-F330-4C66-B05E-D86FDB07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99030" y="5001799"/>
              <a:ext cx="552915" cy="450850"/>
            </a:xfrm>
            <a:prstGeom prst="rect">
              <a:avLst/>
            </a:prstGeom>
          </p:spPr>
        </p:pic>
        <p:pic>
          <p:nvPicPr>
            <p:cNvPr id="89" name="Picture 389">
              <a:extLst>
                <a:ext uri="{FF2B5EF4-FFF2-40B4-BE49-F238E27FC236}">
                  <a16:creationId xmlns:a16="http://schemas.microsoft.com/office/drawing/2014/main" id="{4651D653-6CE1-4728-A98C-62D1D1AE2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60481" y="5467153"/>
              <a:ext cx="742129" cy="349503"/>
            </a:xfrm>
            <a:prstGeom prst="rect">
              <a:avLst/>
            </a:prstGeom>
          </p:spPr>
        </p:pic>
        <p:pic>
          <p:nvPicPr>
            <p:cNvPr id="90" name="Picture 390">
              <a:extLst>
                <a:ext uri="{FF2B5EF4-FFF2-40B4-BE49-F238E27FC236}">
                  <a16:creationId xmlns:a16="http://schemas.microsoft.com/office/drawing/2014/main" id="{3DDE3899-640C-4470-AACC-B94668D1F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87071" y="5535544"/>
              <a:ext cx="870942" cy="154408"/>
            </a:xfrm>
            <a:prstGeom prst="rect">
              <a:avLst/>
            </a:prstGeom>
          </p:spPr>
        </p:pic>
        <p:pic>
          <p:nvPicPr>
            <p:cNvPr id="91" name="Picture 391">
              <a:extLst>
                <a:ext uri="{FF2B5EF4-FFF2-40B4-BE49-F238E27FC236}">
                  <a16:creationId xmlns:a16="http://schemas.microsoft.com/office/drawing/2014/main" id="{FE0EE852-516B-4F03-9512-BA170571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81248" y="5098768"/>
              <a:ext cx="755447" cy="279963"/>
            </a:xfrm>
            <a:prstGeom prst="rect">
              <a:avLst/>
            </a:prstGeom>
          </p:spPr>
        </p:pic>
        <p:pic>
          <p:nvPicPr>
            <p:cNvPr id="92" name="Picture 392">
              <a:extLst>
                <a:ext uri="{FF2B5EF4-FFF2-40B4-BE49-F238E27FC236}">
                  <a16:creationId xmlns:a16="http://schemas.microsoft.com/office/drawing/2014/main" id="{920BA21E-8C9D-45BF-BA8B-01A579BC6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53549" y="5788617"/>
              <a:ext cx="718819" cy="258841"/>
            </a:xfrm>
            <a:prstGeom prst="rect">
              <a:avLst/>
            </a:prstGeom>
          </p:spPr>
        </p:pic>
        <p:pic>
          <p:nvPicPr>
            <p:cNvPr id="93" name="Picture 47">
              <a:extLst>
                <a:ext uri="{FF2B5EF4-FFF2-40B4-BE49-F238E27FC236}">
                  <a16:creationId xmlns:a16="http://schemas.microsoft.com/office/drawing/2014/main" id="{24846833-A211-4605-AFD5-3419ED55F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26926" y="5543142"/>
              <a:ext cx="526494" cy="192997"/>
            </a:xfrm>
            <a:prstGeom prst="rect">
              <a:avLst/>
            </a:prstGeom>
          </p:spPr>
        </p:pic>
        <p:pic>
          <p:nvPicPr>
            <p:cNvPr id="94" name="Picture 48">
              <a:extLst>
                <a:ext uri="{FF2B5EF4-FFF2-40B4-BE49-F238E27FC236}">
                  <a16:creationId xmlns:a16="http://schemas.microsoft.com/office/drawing/2014/main" id="{90AA07B7-AFBB-4B1C-9DC7-C85D6ECD7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84807" y="5771669"/>
              <a:ext cx="693478" cy="255569"/>
            </a:xfrm>
            <a:prstGeom prst="rect">
              <a:avLst/>
            </a:prstGeom>
          </p:spPr>
        </p:pic>
        <p:pic>
          <p:nvPicPr>
            <p:cNvPr id="95" name="Picture 60">
              <a:extLst>
                <a:ext uri="{FF2B5EF4-FFF2-40B4-BE49-F238E27FC236}">
                  <a16:creationId xmlns:a16="http://schemas.microsoft.com/office/drawing/2014/main" id="{65AC02C1-E55E-4EDB-A1E2-DDCB27570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81248" y="5779264"/>
              <a:ext cx="628499" cy="266614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836" y="5450948"/>
              <a:ext cx="1025834" cy="214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859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38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60612" y="2492896"/>
            <a:ext cx="8184776" cy="1766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400" b="1" spc="30" dirty="0">
                <a:latin typeface="돋움체" panose="020B0609000101010101" pitchFamily="49" charset="-127"/>
                <a:ea typeface="돋움체" panose="020B0609000101010101" pitchFamily="49" charset="-127"/>
              </a:rPr>
              <a:t>“</a:t>
            </a:r>
            <a:r>
              <a:rPr lang="en-US" altLang="ko-KR" sz="4400" b="1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ko-KR" altLang="en-US" sz="4400" b="1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선견</a:t>
            </a:r>
            <a:r>
              <a:rPr lang="en-US" altLang="ko-KR" sz="4400" b="1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</a:t>
            </a:r>
            <a:r>
              <a:rPr lang="ko-KR" altLang="en-US" sz="4400" b="1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先見</a:t>
            </a:r>
            <a:r>
              <a:rPr lang="en-US" altLang="ko-KR" sz="4400" b="1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) </a:t>
            </a:r>
            <a:r>
              <a:rPr lang="en-US" altLang="ko-KR" sz="4400" b="1" spc="30" dirty="0">
                <a:latin typeface="돋움체" panose="020B0609000101010101" pitchFamily="49" charset="-127"/>
                <a:ea typeface="돋움체" panose="020B0609000101010101" pitchFamily="49" charset="-127"/>
              </a:rPr>
              <a:t>”</a:t>
            </a:r>
            <a:endParaRPr lang="en-US" altLang="ko-KR" sz="4400" b="1" dirty="0"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미리 앞일을 내다보다</a:t>
            </a:r>
            <a:endParaRPr lang="en-US" altLang="ko-KR" sz="3200" b="1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9488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39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860612" y="2648131"/>
            <a:ext cx="8184776" cy="1069039"/>
            <a:chOff x="659701" y="2982416"/>
            <a:chExt cx="6021489" cy="1069039"/>
          </a:xfrm>
        </p:grpSpPr>
        <p:sp>
          <p:nvSpPr>
            <p:cNvPr id="7" name="TextBox 6"/>
            <p:cNvSpPr txBox="1"/>
            <p:nvPr/>
          </p:nvSpPr>
          <p:spPr>
            <a:xfrm>
              <a:off x="1654221" y="2982416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회사 소개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9701" y="3300352"/>
              <a:ext cx="6021489" cy="751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3600" b="1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DFOCUS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724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1452160"/>
            <a:chOff x="677344" y="2708920"/>
            <a:chExt cx="5805465" cy="1452160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데이터 활용의 문제점 </a:t>
              </a:r>
              <a:r>
                <a:rPr lang="en-US" altLang="ko-KR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1) 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데이터 규모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폭발적으로 증가하고 있는 데이터</a:t>
              </a: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 </a:t>
              </a: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분석에 힘들어하는 기업들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2986" y="2683199"/>
            <a:ext cx="305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244F84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163,000,000</a:t>
            </a:r>
            <a:endParaRPr lang="ko-KR" altLang="en-US" sz="3600" b="1" dirty="0">
              <a:solidFill>
                <a:srgbClr val="244F84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249" y="3314141"/>
            <a:ext cx="2232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16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Petabyte </a:t>
            </a:r>
            <a:r>
              <a:rPr lang="ko-KR" altLang="en-US" sz="16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이상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715" y="3739499"/>
            <a:ext cx="509147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CRM, ERP, VOIP, SENSORS, APPLIANCES, APPLICATIONS, SECURITY SYSYTEMS,</a:t>
            </a:r>
          </a:p>
          <a:p>
            <a:r>
              <a:rPr lang="en-US" altLang="ko-KR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DATA CENTER, LAPTOPS, WEBSITES, MOBILE DEVICES, SATELLITE, TRADING SYSTEMS, GPS, TRANSACTION SYSTEMS, LOGS, GAMES, TELEMATICS,  RFID, ATMS, IDUSTRIAL MACHINES, PORTALS, WEB SERVICES </a:t>
            </a:r>
            <a:r>
              <a:rPr lang="ko-KR" altLang="en-US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등</a:t>
            </a:r>
            <a:r>
              <a:rPr lang="en-US" altLang="ko-KR" sz="11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…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3010720" y="2753734"/>
            <a:ext cx="6152400" cy="3602617"/>
            <a:chOff x="2559183" y="2766333"/>
            <a:chExt cx="5435705" cy="3182947"/>
          </a:xfrm>
        </p:grpSpPr>
        <p:sp>
          <p:nvSpPr>
            <p:cNvPr id="21" name="자유형 20"/>
            <p:cNvSpPr/>
            <p:nvPr/>
          </p:nvSpPr>
          <p:spPr>
            <a:xfrm>
              <a:off x="2631440" y="2859675"/>
              <a:ext cx="5273888" cy="2799447"/>
            </a:xfrm>
            <a:custGeom>
              <a:avLst/>
              <a:gdLst>
                <a:gd name="connsiteX0" fmla="*/ 0 w 5283200"/>
                <a:gd name="connsiteY0" fmla="*/ 2570480 h 2570480"/>
                <a:gd name="connsiteX1" fmla="*/ 1076960 w 5283200"/>
                <a:gd name="connsiteY1" fmla="*/ 2357120 h 2570480"/>
                <a:gd name="connsiteX2" fmla="*/ 2143760 w 5283200"/>
                <a:gd name="connsiteY2" fmla="*/ 2001520 h 2570480"/>
                <a:gd name="connsiteX3" fmla="*/ 3159760 w 5283200"/>
                <a:gd name="connsiteY3" fmla="*/ 1645920 h 2570480"/>
                <a:gd name="connsiteX4" fmla="*/ 4226560 w 5283200"/>
                <a:gd name="connsiteY4" fmla="*/ 985520 h 2570480"/>
                <a:gd name="connsiteX5" fmla="*/ 5283200 w 5283200"/>
                <a:gd name="connsiteY5" fmla="*/ 0 h 257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3200" h="2570480">
                  <a:moveTo>
                    <a:pt x="0" y="2570480"/>
                  </a:moveTo>
                  <a:cubicBezTo>
                    <a:pt x="359833" y="2511213"/>
                    <a:pt x="719667" y="2451947"/>
                    <a:pt x="1076960" y="2357120"/>
                  </a:cubicBezTo>
                  <a:cubicBezTo>
                    <a:pt x="1434253" y="2262293"/>
                    <a:pt x="2143760" y="2001520"/>
                    <a:pt x="2143760" y="2001520"/>
                  </a:cubicBezTo>
                  <a:cubicBezTo>
                    <a:pt x="2490893" y="1882987"/>
                    <a:pt x="2812627" y="1815253"/>
                    <a:pt x="3159760" y="1645920"/>
                  </a:cubicBezTo>
                  <a:cubicBezTo>
                    <a:pt x="3506893" y="1476587"/>
                    <a:pt x="3872653" y="1259840"/>
                    <a:pt x="4226560" y="985520"/>
                  </a:cubicBezTo>
                  <a:cubicBezTo>
                    <a:pt x="4580467" y="711200"/>
                    <a:pt x="5105400" y="169333"/>
                    <a:pt x="5283200" y="0"/>
                  </a:cubicBezTo>
                </a:path>
              </a:pathLst>
            </a:custGeom>
            <a:noFill/>
            <a:ln w="57150">
              <a:gradFill>
                <a:gsLst>
                  <a:gs pos="0">
                    <a:schemeClr val="tx2"/>
                  </a:gs>
                  <a:gs pos="6900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cxnSp>
          <p:nvCxnSpPr>
            <p:cNvPr id="22" name="직선 연결선 21"/>
            <p:cNvCxnSpPr/>
            <p:nvPr/>
          </p:nvCxnSpPr>
          <p:spPr>
            <a:xfrm>
              <a:off x="2648741" y="5949280"/>
              <a:ext cx="525658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2648744" y="5589240"/>
              <a:ext cx="0" cy="3600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>
              <a:off x="3700061" y="5373216"/>
              <a:ext cx="0" cy="57606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>
              <a:off x="4751378" y="5013176"/>
              <a:ext cx="0" cy="93610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5802695" y="4653136"/>
              <a:ext cx="0" cy="129614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6854012" y="4005064"/>
              <a:ext cx="0" cy="194421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>
              <a:off x="7905328" y="2996952"/>
              <a:ext cx="0" cy="295232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타원 28"/>
            <p:cNvSpPr/>
            <p:nvPr/>
          </p:nvSpPr>
          <p:spPr>
            <a:xfrm>
              <a:off x="2559183" y="5571687"/>
              <a:ext cx="179122" cy="179122"/>
            </a:xfrm>
            <a:prstGeom prst="ellipse">
              <a:avLst/>
            </a:prstGeom>
            <a:solidFill>
              <a:srgbClr val="BBD1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3610500" y="5358470"/>
              <a:ext cx="179122" cy="179122"/>
            </a:xfrm>
            <a:prstGeom prst="ellipse">
              <a:avLst/>
            </a:prstGeom>
            <a:solidFill>
              <a:srgbClr val="9EB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4661815" y="4965542"/>
              <a:ext cx="179122" cy="179122"/>
            </a:xfrm>
            <a:prstGeom prst="ellipse">
              <a:avLst/>
            </a:prstGeom>
            <a:solidFill>
              <a:srgbClr val="6D9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32" name="타원 31"/>
            <p:cNvSpPr/>
            <p:nvPr/>
          </p:nvSpPr>
          <p:spPr>
            <a:xfrm>
              <a:off x="5713132" y="4552769"/>
              <a:ext cx="179122" cy="179122"/>
            </a:xfrm>
            <a:prstGeom prst="ellipse">
              <a:avLst/>
            </a:prstGeom>
            <a:solidFill>
              <a:srgbClr val="4E8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33" name="타원 32"/>
            <p:cNvSpPr/>
            <p:nvPr/>
          </p:nvSpPr>
          <p:spPr>
            <a:xfrm>
              <a:off x="6764450" y="3842507"/>
              <a:ext cx="179122" cy="179122"/>
            </a:xfrm>
            <a:prstGeom prst="ellipse">
              <a:avLst/>
            </a:prstGeom>
            <a:solidFill>
              <a:srgbClr val="396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34" name="타원 33"/>
            <p:cNvSpPr/>
            <p:nvPr/>
          </p:nvSpPr>
          <p:spPr>
            <a:xfrm>
              <a:off x="7815766" y="2766333"/>
              <a:ext cx="179122" cy="179122"/>
            </a:xfrm>
            <a:prstGeom prst="ellipse">
              <a:avLst/>
            </a:prstGeom>
            <a:solidFill>
              <a:srgbClr val="244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805910" y="2455464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2025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05090" y="3656737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2024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6045" y="4526485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2023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36112" y="4997650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2022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6182" y="5428282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2021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6248" y="5665833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2020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72480" y="6444477"/>
            <a:ext cx="19349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출처 </a:t>
            </a:r>
            <a:r>
              <a:rPr lang="en-US" altLang="ko-KR" sz="12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: IDC Data Age 2025</a:t>
            </a:r>
            <a:endParaRPr lang="ko-KR" altLang="en-US" sz="12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9547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모서리가 둥근 직사각형 30"/>
          <p:cNvSpPr/>
          <p:nvPr/>
        </p:nvSpPr>
        <p:spPr>
          <a:xfrm>
            <a:off x="152400" y="2669915"/>
            <a:ext cx="9518073" cy="1624994"/>
          </a:xfrm>
          <a:prstGeom prst="roundRect">
            <a:avLst>
              <a:gd name="adj" fmla="val 9969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40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Why</a:t>
            </a:r>
            <a:r>
              <a:rPr lang="en-US" altLang="ko-KR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2000" spc="-5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Dfocus</a:t>
            </a:r>
            <a:r>
              <a:rPr lang="en-US" altLang="ko-KR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  <a:endParaRPr lang="ko-KR" altLang="en-US" sz="2000" spc="-5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344" y="1218915"/>
            <a:ext cx="5805465" cy="938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2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디포커스는</a:t>
            </a:r>
            <a:r>
              <a:rPr lang="ko-KR" altLang="en-US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최고의 </a:t>
            </a:r>
            <a:r>
              <a: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BI</a:t>
            </a:r>
            <a:r>
              <a:rPr lang="ko-KR" altLang="en-US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컨설팅을</a:t>
            </a:r>
            <a:endParaRPr lang="en-US" altLang="ko-KR" sz="2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>
              <a:lnSpc>
                <a:spcPts val="3800"/>
              </a:lnSpc>
            </a:pPr>
            <a:r>
              <a:rPr lang="ko-KR" altLang="en-US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추구합니다</a:t>
            </a:r>
            <a:r>
              <a: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344" y="4457724"/>
            <a:ext cx="8740152" cy="1923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40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디포커스는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2001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년 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BI(Business Intelligence) 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컨설팅 및 구축사업을 주축으로 사업을 시작하여 다양한 영역의 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IT 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및 비즈니스 컨설팅 분야로 확장해가고 있습니다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 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현재 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100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명이 넘는 전문가들이 국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/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내외에서 활발하게 컨설팅 및 구축 프로젝트를 수행하고 있으며 이런 노력을 통해 고객과 파트너로부터 인정받는 글로벌 회사로 한걸음씩 성장하고 있습니다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>
              <a:lnSpc>
                <a:spcPts val="2500"/>
              </a:lnSpc>
            </a:pPr>
            <a:endParaRPr lang="en-US" altLang="ko-KR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40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디포커스는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전문적인 컨설팅과 오랜 노하우를 바탕으로 한 시스템 구축을 통해 </a:t>
            </a:r>
            <a:r>
              <a:rPr lang="ko-KR" altLang="en-US" sz="140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고객사에게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가장 잘 부합하는 의사결정 환경을 제공합니다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 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이를 통해 </a:t>
            </a:r>
            <a:r>
              <a:rPr lang="ko-KR" altLang="en-US" sz="140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고객사는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최적의 의사결정을 할 수 있습니다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08947" y="2163586"/>
            <a:ext cx="1680598" cy="487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ko-KR" altLang="en-US" sz="20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주요 </a:t>
            </a:r>
            <a:r>
              <a:rPr lang="ko-KR" altLang="en-US" sz="20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파트너사</a:t>
            </a:r>
            <a:endParaRPr lang="en-US" altLang="ko-KR" sz="20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268288" y="2590611"/>
            <a:ext cx="9402052" cy="1054413"/>
            <a:chOff x="268288" y="5143893"/>
            <a:chExt cx="9402052" cy="1054413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43" y="5143893"/>
              <a:ext cx="1054413" cy="1054413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927" y="5143893"/>
              <a:ext cx="1054413" cy="1054413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471" y="5143893"/>
              <a:ext cx="1054413" cy="1054413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016" y="5143893"/>
              <a:ext cx="1054413" cy="1054413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652" y="5143893"/>
              <a:ext cx="1054413" cy="1054413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562" y="5143893"/>
              <a:ext cx="1054413" cy="1054413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126" y="5320912"/>
              <a:ext cx="700376" cy="700376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288" y="5143893"/>
              <a:ext cx="1054413" cy="1054413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197" y="5143893"/>
              <a:ext cx="1054413" cy="1054413"/>
            </a:xfrm>
            <a:prstGeom prst="rect">
              <a:avLst/>
            </a:prstGeom>
          </p:spPr>
        </p:pic>
      </p:grpSp>
      <p:grpSp>
        <p:nvGrpSpPr>
          <p:cNvPr id="30" name="그룹 29"/>
          <p:cNvGrpSpPr/>
          <p:nvPr/>
        </p:nvGrpSpPr>
        <p:grpSpPr>
          <a:xfrm>
            <a:off x="512128" y="3143485"/>
            <a:ext cx="8789168" cy="1365635"/>
            <a:chOff x="-3183224" y="6721476"/>
            <a:chExt cx="16345286" cy="2539682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018" y="6721476"/>
              <a:ext cx="2539682" cy="2539682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139" y="6721476"/>
              <a:ext cx="2539682" cy="2539682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2380" y="6721476"/>
              <a:ext cx="2539682" cy="2539682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83224" y="6721476"/>
              <a:ext cx="2539682" cy="2539682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260" y="6721476"/>
              <a:ext cx="2539682" cy="2539682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2103" y="6721476"/>
              <a:ext cx="2539682" cy="2539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044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91" y="1257109"/>
            <a:ext cx="8153501" cy="5095938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41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구축 사례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– H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사</a:t>
            </a:r>
          </a:p>
        </p:txBody>
      </p:sp>
      <p:sp>
        <p:nvSpPr>
          <p:cNvPr id="6" name="TextBox 5"/>
          <p:cNvSpPr txBox="1"/>
          <p:nvPr/>
        </p:nvSpPr>
        <p:spPr>
          <a:xfrm rot="19828531">
            <a:off x="1080766" y="138464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SAMPLE</a:t>
            </a:r>
            <a:endParaRPr lang="ko-KR" altLang="en-US" b="1" dirty="0">
              <a:solidFill>
                <a:srgbClr val="FF0000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4225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42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구축 사례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– D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사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30" y="1257109"/>
            <a:ext cx="6942829" cy="5109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828531">
            <a:off x="1080766" y="138464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SAMPLE</a:t>
            </a:r>
            <a:endParaRPr lang="ko-KR" altLang="en-US" b="1" dirty="0">
              <a:solidFill>
                <a:srgbClr val="FF0000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308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1257109"/>
            <a:ext cx="7590901" cy="5060601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43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구축 사례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– S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사</a:t>
            </a:r>
          </a:p>
        </p:txBody>
      </p:sp>
      <p:sp>
        <p:nvSpPr>
          <p:cNvPr id="8" name="TextBox 7"/>
          <p:cNvSpPr txBox="1"/>
          <p:nvPr/>
        </p:nvSpPr>
        <p:spPr>
          <a:xfrm rot="19828531">
            <a:off x="1080766" y="138464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SAMPLE</a:t>
            </a:r>
            <a:endParaRPr lang="ko-KR" altLang="en-US" b="1" dirty="0">
              <a:solidFill>
                <a:srgbClr val="FF0000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0872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44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구축 사례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– N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4" y="1263702"/>
            <a:ext cx="6048672" cy="4948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828531">
            <a:off x="1527740" y="167267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SAMPLE</a:t>
            </a:r>
            <a:endParaRPr lang="ko-KR" altLang="en-US" b="1" dirty="0">
              <a:solidFill>
                <a:srgbClr val="FF0000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591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1412775"/>
            <a:ext cx="7344816" cy="440689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45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구축 사례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– D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사</a:t>
            </a:r>
          </a:p>
        </p:txBody>
      </p:sp>
      <p:sp>
        <p:nvSpPr>
          <p:cNvPr id="7" name="TextBox 6"/>
          <p:cNvSpPr txBox="1"/>
          <p:nvPr/>
        </p:nvSpPr>
        <p:spPr>
          <a:xfrm rot="19828531">
            <a:off x="704527" y="275279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SAMPLE</a:t>
            </a:r>
            <a:endParaRPr lang="ko-KR" altLang="en-US" b="1" dirty="0">
              <a:solidFill>
                <a:srgbClr val="FF0000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0491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1484784"/>
            <a:ext cx="7920880" cy="4752528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46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구축 사례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– H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사</a:t>
            </a:r>
          </a:p>
        </p:txBody>
      </p:sp>
      <p:sp>
        <p:nvSpPr>
          <p:cNvPr id="7" name="TextBox 6"/>
          <p:cNvSpPr txBox="1"/>
          <p:nvPr/>
        </p:nvSpPr>
        <p:spPr>
          <a:xfrm rot="19828531">
            <a:off x="704527" y="188870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SAMPLE</a:t>
            </a:r>
            <a:endParaRPr lang="ko-KR" altLang="en-US" b="1" dirty="0">
              <a:solidFill>
                <a:srgbClr val="FF0000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596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8" y="1484784"/>
            <a:ext cx="7776864" cy="4666118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47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구축 사례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– H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사</a:t>
            </a:r>
          </a:p>
        </p:txBody>
      </p:sp>
      <p:sp>
        <p:nvSpPr>
          <p:cNvPr id="7" name="TextBox 6"/>
          <p:cNvSpPr txBox="1"/>
          <p:nvPr/>
        </p:nvSpPr>
        <p:spPr>
          <a:xfrm rot="19828531">
            <a:off x="904354" y="207968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SAMPLE</a:t>
            </a:r>
            <a:endParaRPr lang="ko-KR" altLang="en-US" b="1" dirty="0">
              <a:solidFill>
                <a:srgbClr val="FF0000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904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48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677344" y="741381"/>
            <a:ext cx="5805465" cy="1415548"/>
            <a:chOff x="677344" y="2708920"/>
            <a:chExt cx="5805465" cy="1415548"/>
          </a:xfrm>
        </p:grpSpPr>
        <p:sp>
          <p:nvSpPr>
            <p:cNvPr id="8" name="TextBox 7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실력 향상을 위한 </a:t>
              </a:r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정기교육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344" y="3186454"/>
              <a:ext cx="5805465" cy="938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디포커스는</a:t>
              </a: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매 월</a:t>
              </a:r>
              <a:endParaRPr lang="en-US" altLang="ko-KR" sz="2400" spc="3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>
                <a:lnSpc>
                  <a:spcPts val="3800"/>
                </a:lnSpc>
              </a:pPr>
              <a:r>
                <a:rPr lang="ko-KR" altLang="en-US" sz="2400" b="1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정기교육</a:t>
              </a:r>
              <a:r>
                <a:rPr lang="ko-KR" altLang="en-US" sz="2400" spc="30" dirty="0" err="1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을</a:t>
              </a: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실시 합니다</a:t>
              </a: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7344" y="2418776"/>
            <a:ext cx="6939952" cy="610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누구나 데이터를 </a:t>
            </a:r>
            <a:r>
              <a:rPr lang="ko-KR" altLang="en-US" sz="140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시각화하고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ko-KR" altLang="en-US" sz="140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인사이트를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찾아낼 수 있도록</a:t>
            </a:r>
            <a:endParaRPr lang="en-US" altLang="ko-KR" sz="14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체계적이고 전문적인 교육을 </a:t>
            </a:r>
            <a:r>
              <a:rPr lang="ko-KR" altLang="en-US" sz="1400" b="1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무료</a:t>
            </a:r>
            <a:r>
              <a:rPr lang="ko-KR" altLang="en-US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로 실시합니다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344" y="3212976"/>
            <a:ext cx="6579912" cy="1923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&lt;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준비 사항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&gt;</a:t>
            </a:r>
          </a:p>
          <a:p>
            <a:pPr>
              <a:lnSpc>
                <a:spcPts val="2500"/>
              </a:lnSpc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- 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실습을 동반한 </a:t>
            </a:r>
            <a:r>
              <a:rPr lang="ko-KR" altLang="en-US" sz="1400" spc="30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교육진행에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필요한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tableau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desktop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이 설치되어있는 노트북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>
              <a:lnSpc>
                <a:spcPts val="2500"/>
              </a:lnSpc>
            </a:pP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>
              <a:lnSpc>
                <a:spcPts val="2500"/>
              </a:lnSpc>
            </a:pP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&lt;</a:t>
            </a:r>
            <a:r>
              <a:rPr lang="ko-KR" altLang="en-US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접수 신청 </a:t>
            </a: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URL&gt;</a:t>
            </a:r>
          </a:p>
          <a:p>
            <a:pPr>
              <a:lnSpc>
                <a:spcPts val="2500"/>
              </a:lnSpc>
            </a:pPr>
            <a:r>
              <a:rPr lang="en-US" altLang="ko-KR" sz="1400" spc="3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- </a:t>
            </a:r>
            <a:r>
              <a:rPr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  <a:hlinkClick r:id="rId3"/>
              </a:rPr>
              <a:t>https://www.dataqrator.com/edu</a:t>
            </a:r>
            <a:endParaRPr lang="en-US" altLang="ko-KR" sz="1400" spc="3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47" y="3140968"/>
            <a:ext cx="4583297" cy="367027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627748" y="4416500"/>
            <a:ext cx="2952328" cy="79208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3770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49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47" y="3140968"/>
            <a:ext cx="4583297" cy="3670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4568" y="2073622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dirty="0"/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1553294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5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1452160"/>
            <a:chOff x="677344" y="2708920"/>
            <a:chExt cx="5805465" cy="1452160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데이터 활용의 문제점 </a:t>
              </a:r>
              <a:r>
                <a:rPr lang="en-US" altLang="ko-KR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2) 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데이터 다양성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다양해지는 데이터</a:t>
              </a: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</a:t>
              </a: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분석에 어려움을 겪는 기업과 사용자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069034" y="2636912"/>
            <a:ext cx="7767932" cy="2448272"/>
            <a:chOff x="1069034" y="2636912"/>
            <a:chExt cx="7767932" cy="2448272"/>
          </a:xfrm>
        </p:grpSpPr>
        <p:grpSp>
          <p:nvGrpSpPr>
            <p:cNvPr id="2" name="그룹 1"/>
            <p:cNvGrpSpPr/>
            <p:nvPr/>
          </p:nvGrpSpPr>
          <p:grpSpPr>
            <a:xfrm>
              <a:off x="1069034" y="2636912"/>
              <a:ext cx="7767932" cy="1802642"/>
              <a:chOff x="1069034" y="2636912"/>
              <a:chExt cx="7767932" cy="1802642"/>
            </a:xfrm>
          </p:grpSpPr>
          <p:grpSp>
            <p:nvGrpSpPr>
              <p:cNvPr id="36" name="그룹 35"/>
              <p:cNvGrpSpPr/>
              <p:nvPr/>
            </p:nvGrpSpPr>
            <p:grpSpPr>
              <a:xfrm>
                <a:off x="1177046" y="2636912"/>
                <a:ext cx="7560840" cy="597199"/>
                <a:chOff x="1157403" y="2476752"/>
                <a:chExt cx="7560840" cy="597199"/>
              </a:xfrm>
            </p:grpSpPr>
            <p:pic>
              <p:nvPicPr>
                <p:cNvPr id="56" name="Picture 10" descr="SAP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57403" y="2617932"/>
                  <a:ext cx="635396" cy="3148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12" descr="ORACLE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84876" y="2690285"/>
                  <a:ext cx="1198120" cy="1701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14" descr="IBM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5073" y="2603175"/>
                  <a:ext cx="688703" cy="344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" name="Picture 16" descr="TERADATA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55853" y="2582911"/>
                  <a:ext cx="1071845" cy="384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18" descr="WEB PNG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9774" y="2569187"/>
                  <a:ext cx="412329" cy="4123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20" descr="POSTGRE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4179" y="2476752"/>
                  <a:ext cx="1301041" cy="5971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24" descr="EXCEL LOGO에 대한 이미지 검색결과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86" t="4787" r="5298" b="14529"/>
                <a:stretch/>
              </p:blipFill>
              <p:spPr bwMode="auto">
                <a:xfrm>
                  <a:off x="7710131" y="2492897"/>
                  <a:ext cx="1008112" cy="5040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7" name="그룹 36"/>
              <p:cNvGrpSpPr/>
              <p:nvPr/>
            </p:nvGrpSpPr>
            <p:grpSpPr>
              <a:xfrm>
                <a:off x="1595237" y="3242884"/>
                <a:ext cx="6432362" cy="640955"/>
                <a:chOff x="1411932" y="3122964"/>
                <a:chExt cx="6432362" cy="640955"/>
              </a:xfrm>
            </p:grpSpPr>
            <p:pic>
              <p:nvPicPr>
                <p:cNvPr id="50" name="Picture 26" descr="ADOBE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1932" y="3278982"/>
                  <a:ext cx="792088" cy="3289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28" descr="ACCESS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7224" y="3122964"/>
                  <a:ext cx="1331691" cy="6409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30" descr="DELL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62119" y="3289919"/>
                  <a:ext cx="1013249" cy="3070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32" descr="EMC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8572" y="3273679"/>
                  <a:ext cx="964558" cy="3395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34" descr="CLOUDERA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66334" y="3308749"/>
                  <a:ext cx="1110860" cy="2693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36" descr="HP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40397" y="3241493"/>
                  <a:ext cx="403897" cy="403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8" name="그룹 37"/>
              <p:cNvGrpSpPr/>
              <p:nvPr/>
            </p:nvGrpSpPr>
            <p:grpSpPr>
              <a:xfrm>
                <a:off x="1069034" y="3955257"/>
                <a:ext cx="7767932" cy="484297"/>
                <a:chOff x="1005364" y="3762745"/>
                <a:chExt cx="7767932" cy="484297"/>
              </a:xfrm>
            </p:grpSpPr>
            <p:pic>
              <p:nvPicPr>
                <p:cNvPr id="44" name="Picture 38" descr="MICROSOFT LOGO에 대한 이미지 검색결과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759" r="10442" b="15394"/>
                <a:stretch/>
              </p:blipFill>
              <p:spPr bwMode="auto">
                <a:xfrm>
                  <a:off x="1005364" y="3844050"/>
                  <a:ext cx="1373483" cy="3216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0" descr="NETSUITE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07052" y="3762745"/>
                  <a:ext cx="1614323" cy="4842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2" descr="MY SQL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55917" y="3767486"/>
                  <a:ext cx="917379" cy="4748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44" descr="?XML?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9580" y="3822926"/>
                  <a:ext cx="1129303" cy="3639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6" descr="GOOGLE PNG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7088" y="3764355"/>
                  <a:ext cx="1154583" cy="4810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 descr="SALESFORCE LOGO에 대한 이미지 검색결과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9876" y="3771467"/>
                  <a:ext cx="937837" cy="4668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4" name="그룹 33"/>
            <p:cNvGrpSpPr/>
            <p:nvPr/>
          </p:nvGrpSpPr>
          <p:grpSpPr>
            <a:xfrm>
              <a:off x="1319029" y="4611094"/>
              <a:ext cx="6984777" cy="474090"/>
              <a:chOff x="1352600" y="4616957"/>
              <a:chExt cx="6984777" cy="474090"/>
            </a:xfrm>
          </p:grpSpPr>
          <p:pic>
            <p:nvPicPr>
              <p:cNvPr id="63" name="Picture 50" descr="ACTIAN LOGO에 대한 이미지 검색결과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2600" y="4638632"/>
                <a:ext cx="1085450" cy="35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52" descr="CASSANDRA LOGO에 대한 이미지 검색결과"/>
              <p:cNvPicPr>
                <a:picLocks noChangeAspect="1" noChangeArrowheads="1"/>
              </p:cNvPicPr>
              <p:nvPr/>
            </p:nvPicPr>
            <p:blipFill>
              <a:blip r:embed="rId2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174" y="4616957"/>
                <a:ext cx="2079144" cy="3988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56" descr="mapr LOGO에 대한 이미지 검색결과"/>
              <p:cNvPicPr>
                <a:picLocks noChangeAspect="1" noChangeArrowheads="1"/>
              </p:cNvPicPr>
              <p:nvPr/>
            </p:nvPicPr>
            <p:blipFill rotWithShape="1">
              <a:blip r:embed="rId2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7" t="32161" r="9688" b="29328"/>
              <a:stretch/>
            </p:blipFill>
            <p:spPr bwMode="auto">
              <a:xfrm>
                <a:off x="7401272" y="4720471"/>
                <a:ext cx="936105" cy="2880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58" descr="redis LOGO에 대한 이미지 검색결과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3304" y="4681592"/>
                <a:ext cx="1093952" cy="365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그림 66"/>
              <p:cNvPicPr>
                <a:picLocks noChangeAspect="1"/>
              </p:cNvPicPr>
              <p:nvPr/>
            </p:nvPicPr>
            <p:blipFill>
              <a:blip r:embed="rId2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259" y="4638632"/>
                <a:ext cx="1508049" cy="4524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2035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B8C1DE-279C-4E17-B8B2-2C4350EA985B}" type="slidenum">
              <a:rPr lang="ko-KR" altLang="en-US" smtClean="0"/>
              <a:t>6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7344" y="741381"/>
            <a:ext cx="5805465" cy="1452160"/>
            <a:chOff x="677344" y="2708920"/>
            <a:chExt cx="5805465" cy="1452160"/>
          </a:xfrm>
        </p:grpSpPr>
        <p:sp>
          <p:nvSpPr>
            <p:cNvPr id="7" name="TextBox 6"/>
            <p:cNvSpPr txBox="1"/>
            <p:nvPr/>
          </p:nvSpPr>
          <p:spPr>
            <a:xfrm>
              <a:off x="677633" y="2708920"/>
              <a:ext cx="403244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ko-KR" altLang="en-US" sz="2000" b="1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전통적인 방식을 </a:t>
              </a:r>
              <a:r>
                <a:rPr lang="ko-KR" altLang="en-US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사용하고 계십니까</a:t>
              </a:r>
              <a:r>
                <a:rPr lang="en-US" altLang="ko-KR" sz="2000" spc="-5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?</a:t>
              </a:r>
              <a:endPara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344" y="3186454"/>
              <a:ext cx="5805465" cy="974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느리고</a:t>
              </a: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유연하지 않으며</a:t>
              </a:r>
              <a:r>
                <a:rPr lang="en-US" altLang="ko-KR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,</a:t>
              </a:r>
            </a:p>
            <a:p>
              <a:pPr>
                <a:lnSpc>
                  <a:spcPts val="3800"/>
                </a:lnSpc>
              </a:pPr>
              <a:r>
                <a:rPr lang="ko-KR" altLang="en-US" sz="2400" spc="3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사용하기 어렵다</a:t>
              </a: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659702" y="2457442"/>
            <a:ext cx="8553648" cy="467502"/>
          </a:xfrm>
          <a:prstGeom prst="rect">
            <a:avLst/>
          </a:prstGeom>
          <a:gradFill>
            <a:gsLst>
              <a:gs pos="0">
                <a:schemeClr val="tx2"/>
              </a:gs>
              <a:gs pos="41000">
                <a:schemeClr val="tx2">
                  <a:lumMod val="60000"/>
                  <a:lumOff val="40000"/>
                </a:schemeClr>
              </a:gs>
              <a:gs pos="97000">
                <a:schemeClr val="accent3">
                  <a:lumMod val="60000"/>
                  <a:lumOff val="40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graphicFrame>
        <p:nvGraphicFramePr>
          <p:cNvPr id="63" name="표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482518"/>
              </p:ext>
            </p:extLst>
          </p:nvPr>
        </p:nvGraphicFramePr>
        <p:xfrm>
          <a:off x="677633" y="2473039"/>
          <a:ext cx="8535717" cy="362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239">
                  <a:extLst>
                    <a:ext uri="{9D8B030D-6E8A-4147-A177-3AD203B41FA5}">
                      <a16:colId xmlns:a16="http://schemas.microsoft.com/office/drawing/2014/main" val="1184568745"/>
                    </a:ext>
                  </a:extLst>
                </a:gridCol>
                <a:gridCol w="2845239">
                  <a:extLst>
                    <a:ext uri="{9D8B030D-6E8A-4147-A177-3AD203B41FA5}">
                      <a16:colId xmlns:a16="http://schemas.microsoft.com/office/drawing/2014/main" val="221726990"/>
                    </a:ext>
                  </a:extLst>
                </a:gridCol>
                <a:gridCol w="2845239">
                  <a:extLst>
                    <a:ext uri="{9D8B030D-6E8A-4147-A177-3AD203B41FA5}">
                      <a16:colId xmlns:a16="http://schemas.microsoft.com/office/drawing/2014/main" val="3625275664"/>
                    </a:ext>
                  </a:extLst>
                </a:gridCol>
              </a:tblGrid>
              <a:tr h="45247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대부분의 고객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다수의 고객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소수의 고객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364734"/>
                  </a:ext>
                </a:extLst>
              </a:tr>
              <a:tr h="2146665"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47988"/>
                  </a:ext>
                </a:extLst>
              </a:tr>
              <a:tr h="1021116"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데이터 분석을 어렵다고 느낌</a:t>
                      </a:r>
                      <a:endParaRPr lang="en-US" altLang="ko-KR" sz="1100" dirty="0"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실제 비즈니스에서 적용하지 않음</a:t>
                      </a:r>
                      <a:endParaRPr lang="en-US" altLang="ko-KR" sz="1100" dirty="0"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데이터 </a:t>
                      </a:r>
                      <a:r>
                        <a:rPr lang="en-US" altLang="ko-KR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/ </a:t>
                      </a: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분석에 대한 필요성 부제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엑셀을 이용한 불필요한 시간 낭비</a:t>
                      </a:r>
                      <a:endParaRPr lang="en-US" altLang="ko-KR" sz="1100" dirty="0"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빈약한 분석 결과</a:t>
                      </a:r>
                      <a:endParaRPr lang="en-US" altLang="ko-KR" sz="1100" dirty="0"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본업이 아닌 엑셀을 다루고 데이터를 분석하는 프로세스에 대부분의 시간을 소비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대규모 엔지니어와 수준 높은 전문가들에게 분석을 의존</a:t>
                      </a:r>
                      <a:endParaRPr lang="en-US" altLang="ko-KR" sz="1100" dirty="0"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IT </a:t>
                      </a: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중심의 데이터 분석</a:t>
                      </a:r>
                      <a:endParaRPr lang="en-US" altLang="ko-KR" sz="1100" dirty="0"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다양한 비즈니스 질문에 대한 한계</a:t>
                      </a:r>
                      <a:endParaRPr lang="en-US" altLang="ko-KR" sz="1100" dirty="0">
                        <a:latin typeface="나눔스퀘어_ac" panose="020B0600000101010101" pitchFamily="50" charset="-127"/>
                        <a:ea typeface="나눔스퀘어_ac" panose="020B0600000101010101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latin typeface="나눔스퀘어_ac" panose="020B0600000101010101" pitchFamily="50" charset="-127"/>
                          <a:ea typeface="나눔스퀘어_ac" panose="020B0600000101010101" pitchFamily="50" charset="-127"/>
                        </a:rPr>
                        <a:t>느린 처리 시간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641565"/>
                  </a:ext>
                </a:extLst>
              </a:tr>
            </a:tbl>
          </a:graphicData>
        </a:graphic>
      </p:graphicFrame>
      <p:pic>
        <p:nvPicPr>
          <p:cNvPr id="64" name="그림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32" y="3284984"/>
            <a:ext cx="1487553" cy="1408298"/>
          </a:xfrm>
          <a:prstGeom prst="rect">
            <a:avLst/>
          </a:prstGeom>
        </p:spPr>
      </p:pic>
      <p:pic>
        <p:nvPicPr>
          <p:cNvPr id="65" name="그림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64" y="2983206"/>
            <a:ext cx="2469094" cy="2011854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72" y="3169150"/>
            <a:ext cx="2176461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49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 defTabSz="742950"/>
              <a:t>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2244F3E4-C3E8-6D4A-8F0F-7917B340C60A}"/>
              </a:ext>
            </a:extLst>
          </p:cNvPr>
          <p:cNvGrpSpPr/>
          <p:nvPr/>
        </p:nvGrpSpPr>
        <p:grpSpPr>
          <a:xfrm>
            <a:off x="404676" y="1408790"/>
            <a:ext cx="9372860" cy="4180450"/>
            <a:chOff x="-1044200" y="1147032"/>
            <a:chExt cx="13681954" cy="5474463"/>
          </a:xfrm>
        </p:grpSpPr>
        <p:pic>
          <p:nvPicPr>
            <p:cNvPr id="14" name="Picture 3" descr="Tableau_WB-01.png">
              <a:extLst>
                <a:ext uri="{FF2B5EF4-FFF2-40B4-BE49-F238E27FC236}">
                  <a16:creationId xmlns:a16="http://schemas.microsoft.com/office/drawing/2014/main" id="{B2E8F71D-04EE-FE40-8B2E-A457DEF2C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905"/>
            <a:stretch/>
          </p:blipFill>
          <p:spPr>
            <a:xfrm>
              <a:off x="1323178" y="1147032"/>
              <a:ext cx="9002088" cy="547446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FD5DBC-AC09-6041-BEF4-39BEEE8FA63C}"/>
                </a:ext>
              </a:extLst>
            </p:cNvPr>
            <p:cNvSpPr txBox="1"/>
            <p:nvPr/>
          </p:nvSpPr>
          <p:spPr>
            <a:xfrm>
              <a:off x="-1044200" y="1885981"/>
              <a:ext cx="2186468" cy="8279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175500" indent="-175500" defTabSz="742950" latinLnBrk="0">
                <a:spcAft>
                  <a:spcPts val="163"/>
                </a:spcAft>
                <a:buFont typeface="Wingdings" charset="2"/>
                <a:buChar char="ü"/>
              </a:pPr>
              <a:r>
                <a:rPr kumimoji="1" lang="ko-KR" altLang="en-US" sz="1400" b="1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시간</a:t>
              </a:r>
              <a:r>
                <a:rPr kumimoji="1" lang="ko-KR" altLang="en-US" sz="140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과</a:t>
              </a:r>
              <a:r>
                <a:rPr kumimoji="1" lang="ko-KR" altLang="en-US" sz="1400" b="1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비용 </a:t>
              </a:r>
              <a:r>
                <a:rPr kumimoji="1" lang="ko-KR" altLang="en-US" sz="140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낭비</a:t>
              </a:r>
              <a:endParaRPr kumimoji="1"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marL="175500" indent="-175500" defTabSz="742950" latinLnBrk="0">
                <a:spcAft>
                  <a:spcPts val="163"/>
                </a:spcAft>
                <a:buFont typeface="Wingdings" charset="2"/>
                <a:buChar char="ü"/>
              </a:pPr>
              <a:r>
                <a:rPr kumimoji="1" lang="ko-KR" altLang="en-US" sz="1400" b="1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의사결정 비용 </a:t>
              </a:r>
              <a:r>
                <a:rPr kumimoji="1" lang="ko-KR" altLang="en-US" sz="140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증가</a:t>
              </a:r>
              <a:endParaRPr kumimoji="1"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defTabSz="742950" latinLnBrk="0">
                <a:spcAft>
                  <a:spcPts val="163"/>
                </a:spcAft>
              </a:pPr>
              <a:endParaRPr kumimoji="1" lang="en-US" altLang="ko-KR" sz="975" b="1" dirty="0">
                <a:solidFill>
                  <a:srgbClr val="4F81BD">
                    <a:lumMod val="75000"/>
                  </a:srgb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61CF9C-BF9B-A944-8740-705BEABBF2D2}"/>
                </a:ext>
              </a:extLst>
            </p:cNvPr>
            <p:cNvSpPr txBox="1"/>
            <p:nvPr/>
          </p:nvSpPr>
          <p:spPr>
            <a:xfrm>
              <a:off x="10563327" y="1885981"/>
              <a:ext cx="2074427" cy="1213842"/>
            </a:xfrm>
            <a:prstGeom prst="rect">
              <a:avLst/>
            </a:prstGeom>
            <a:noFill/>
          </p:spPr>
          <p:txBody>
            <a:bodyPr wrap="square" lIns="0" tIns="0" rIns="0" bIns="29250" rtlCol="0">
              <a:spAutoFit/>
            </a:bodyPr>
            <a:lstStyle/>
            <a:p>
              <a:pPr marL="175500" indent="-175500" defTabSz="742950" latinLnBrk="0">
                <a:spcAft>
                  <a:spcPts val="163"/>
                </a:spcAft>
                <a:buFont typeface="Wingdings" charset="2"/>
                <a:buChar char="ü"/>
              </a:pPr>
              <a:r>
                <a:rPr kumimoji="1" lang="ko-KR" altLang="en-US" sz="1400" b="1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수익성 </a:t>
              </a:r>
              <a:r>
                <a:rPr kumimoji="1" lang="ko-KR" altLang="en-US" sz="140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개선</a:t>
              </a:r>
              <a:endParaRPr kumimoji="1"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marL="175500" indent="-175500" defTabSz="742950" latinLnBrk="0">
                <a:spcAft>
                  <a:spcPts val="163"/>
                </a:spcAft>
                <a:buFont typeface="Wingdings" charset="2"/>
                <a:buChar char="ü"/>
              </a:pPr>
              <a:r>
                <a:rPr kumimoji="1" lang="ko-KR" altLang="en-US" sz="1400" b="1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생산성 </a:t>
              </a:r>
              <a:r>
                <a:rPr kumimoji="1" lang="ko-KR" altLang="en-US" sz="140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증대</a:t>
              </a:r>
              <a:endParaRPr kumimoji="1"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marL="175500" indent="-175500" defTabSz="742950" latinLnBrk="0">
                <a:spcAft>
                  <a:spcPts val="163"/>
                </a:spcAft>
                <a:buFont typeface="Wingdings" charset="2"/>
                <a:buChar char="ü"/>
              </a:pPr>
              <a:r>
                <a:rPr kumimoji="1" lang="ko-KR" altLang="en-US" sz="1400" b="1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시장 가치 </a:t>
              </a:r>
              <a:r>
                <a:rPr kumimoji="1" lang="ko-KR" altLang="en-US" sz="140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상승</a:t>
              </a:r>
              <a:endParaRPr kumimoji="1" lang="en-US" altLang="ko-KR" sz="140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pPr defTabSz="742950" latinLnBrk="0">
                <a:spcAft>
                  <a:spcPts val="163"/>
                </a:spcAft>
              </a:pPr>
              <a:endParaRPr kumimoji="1" lang="en-US" altLang="ko-KR" sz="1138" b="1" dirty="0">
                <a:solidFill>
                  <a:srgbClr val="4F81BD">
                    <a:lumMod val="75000"/>
                  </a:srgbClr>
                </a:solidFill>
                <a:latin typeface="나눔스퀘어 Bold" panose="020B0600000101010101" pitchFamily="50" charset="-127"/>
                <a:ea typeface="나눔스퀘어_ac" panose="020B0600000101010101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261CF9C-BF9B-A944-8740-705BEABBF2D2}"/>
              </a:ext>
            </a:extLst>
          </p:cNvPr>
          <p:cNvSpPr txBox="1"/>
          <p:nvPr/>
        </p:nvSpPr>
        <p:spPr>
          <a:xfrm>
            <a:off x="5601072" y="5632293"/>
            <a:ext cx="1735253" cy="244979"/>
          </a:xfrm>
          <a:prstGeom prst="rect">
            <a:avLst/>
          </a:prstGeom>
          <a:noFill/>
        </p:spPr>
        <p:txBody>
          <a:bodyPr wrap="square" lIns="0" tIns="0" rIns="0" bIns="29250" rtlCol="0">
            <a:spAutoFit/>
          </a:bodyPr>
          <a:lstStyle/>
          <a:p>
            <a:pPr marL="175500" indent="-175500" defTabSz="742950" latinLnBrk="0">
              <a:spcAft>
                <a:spcPts val="163"/>
              </a:spcAft>
              <a:buFont typeface="Wingdings" charset="2"/>
              <a:buChar char="ü"/>
            </a:pPr>
            <a:r>
              <a:rPr kumimoji="1" lang="ko-KR" altLang="en-US" sz="1400" b="1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신속한 의사결정 </a:t>
            </a:r>
            <a:endParaRPr kumimoji="1" lang="en-US" altLang="ko-KR" sz="1400" b="1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633" y="741381"/>
            <a:ext cx="40324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2000" b="1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전통적인 방식을 </a:t>
            </a:r>
            <a:r>
              <a:rPr lang="ko-KR" altLang="en-US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사용하고 계십니까</a:t>
            </a:r>
            <a:r>
              <a:rPr lang="en-US" altLang="ko-KR" sz="2000" spc="-50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  <a:endParaRPr lang="ko-KR" altLang="en-US" sz="2000" spc="-5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2026455" y="3499015"/>
            <a:ext cx="2269099" cy="108012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3803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42950"/>
            <a:fld id="{B6B8C1DE-279C-4E17-B8B2-2C4350EA985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 defTabSz="742950"/>
              <a:t>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C5022A7A-1D95-4986-B39E-44C0D24F6E64}"/>
              </a:ext>
            </a:extLst>
          </p:cNvPr>
          <p:cNvCxnSpPr/>
          <p:nvPr/>
        </p:nvCxnSpPr>
        <p:spPr>
          <a:xfrm>
            <a:off x="425242" y="1491913"/>
            <a:ext cx="9154903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25242" y="1720623"/>
            <a:ext cx="1934936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 latinLnBrk="0"/>
            <a:r>
              <a:rPr lang="ko-KR" altLang="en-US" sz="2275" b="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전통적 </a:t>
            </a:r>
            <a:r>
              <a:rPr lang="en-US" altLang="ko-KR" sz="2275" b="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BI</a:t>
            </a:r>
            <a:endParaRPr lang="ko-KR" altLang="en-US" sz="2275" b="1" dirty="0">
              <a:solidFill>
                <a:prstClr val="black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8814" y="2302274"/>
            <a:ext cx="4371331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 latinLnBrk="0"/>
            <a:r>
              <a:rPr lang="en-US" altLang="ko-KR" sz="2275" b="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AI/Machine Learning</a:t>
            </a:r>
            <a:r>
              <a:rPr lang="ko-KR" altLang="en-US" sz="2275" b="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기반의 </a:t>
            </a:r>
            <a:r>
              <a:rPr lang="en-US" altLang="ko-KR" sz="2275" b="1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BI</a:t>
            </a:r>
            <a:endParaRPr lang="ko-KR" altLang="en-US" sz="2275" b="1" dirty="0">
              <a:solidFill>
                <a:prstClr val="black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25241" y="2374449"/>
            <a:ext cx="3624244" cy="1667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50" latinLnBrk="0"/>
            <a:r>
              <a:rPr lang="en-US" altLang="ko-KR" sz="1950" dirty="0">
                <a:solidFill>
                  <a:prstClr val="black"/>
                </a:solidFill>
                <a:latin typeface="Baskerville Old Face" panose="02020602080505020303" pitchFamily="18" charset="0"/>
                <a:ea typeface="맑은 고딕" panose="020B0503020000020004" pitchFamily="50" charset="-127"/>
              </a:rPr>
              <a:t>“The shift to the </a:t>
            </a:r>
            <a:r>
              <a:rPr lang="en-US" altLang="ko-KR" sz="1950" b="1" dirty="0">
                <a:solidFill>
                  <a:prstClr val="black"/>
                </a:solidFill>
                <a:latin typeface="Baskerville Old Face" panose="02020602080505020303" pitchFamily="18" charset="0"/>
                <a:ea typeface="맑은 고딕" panose="020B0503020000020004" pitchFamily="50" charset="-127"/>
              </a:rPr>
              <a:t>modern BI</a:t>
            </a:r>
            <a:r>
              <a:rPr lang="en-US" altLang="ko-KR" sz="1950" dirty="0">
                <a:solidFill>
                  <a:prstClr val="black"/>
                </a:solidFill>
                <a:latin typeface="Baskerville Old Face" panose="02020602080505020303" pitchFamily="18" charset="0"/>
                <a:ea typeface="맑은 고딕" panose="020B0503020000020004" pitchFamily="50" charset="-127"/>
              </a:rPr>
              <a:t> and analytics platform has now reached a </a:t>
            </a:r>
            <a:r>
              <a:rPr lang="en-US" altLang="ko-KR" sz="1950" b="1" dirty="0">
                <a:solidFill>
                  <a:prstClr val="black"/>
                </a:solidFill>
                <a:latin typeface="Baskerville Old Face" panose="02020602080505020303" pitchFamily="18" charset="0"/>
                <a:ea typeface="맑은 고딕" panose="020B0503020000020004" pitchFamily="50" charset="-127"/>
              </a:rPr>
              <a:t>tipping point</a:t>
            </a:r>
            <a:r>
              <a:rPr lang="en-US" altLang="ko-KR" sz="1950" dirty="0">
                <a:solidFill>
                  <a:prstClr val="black"/>
                </a:solidFill>
                <a:latin typeface="Baskerville Old Face" panose="02020602080505020303" pitchFamily="18" charset="0"/>
                <a:ea typeface="맑은 고딕" panose="020B0503020000020004" pitchFamily="50" charset="-127"/>
              </a:rPr>
              <a:t>”</a:t>
            </a:r>
          </a:p>
          <a:p>
            <a:pPr defTabSz="742950" latinLnBrk="0"/>
            <a:endParaRPr lang="en-US" altLang="ko-KR" sz="1625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r" defTabSz="742950" latinLnBrk="0"/>
            <a:r>
              <a:rPr lang="en-US" altLang="ko-KR" sz="1138" dirty="0">
                <a:solidFill>
                  <a:prstClr val="white">
                    <a:lumMod val="50000"/>
                  </a:prst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</a:t>
            </a:r>
            <a:r>
              <a:rPr lang="en-US" altLang="ko-KR" sz="1138" dirty="0">
                <a:solidFill>
                  <a:prstClr val="white">
                    <a:lumMod val="50000"/>
                  </a:prst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  <a:cs typeface="NanumBarunGothic" charset="-127"/>
              </a:rPr>
              <a:t>016,</a:t>
            </a:r>
            <a:r>
              <a:rPr lang="ko-KR" altLang="en-US" sz="1138" dirty="0">
                <a:solidFill>
                  <a:prstClr val="white">
                    <a:lumMod val="50000"/>
                  </a:prst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  <a:cs typeface="NanumBarunGothic" charset="-127"/>
              </a:rPr>
              <a:t> </a:t>
            </a:r>
            <a:r>
              <a:rPr lang="en-US" altLang="ko-KR" sz="1138" dirty="0">
                <a:solidFill>
                  <a:prstClr val="white">
                    <a:lumMod val="50000"/>
                  </a:prst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  <a:cs typeface="NanumBarunGothic" charset="-127"/>
              </a:rPr>
              <a:t>Gartner Magic Quadrant</a:t>
            </a:r>
          </a:p>
          <a:p>
            <a:pPr defTabSz="742950" latinLnBrk="0"/>
            <a:endParaRPr lang="ko-KR" altLang="en-US" sz="1625" dirty="0">
              <a:solidFill>
                <a:prstClr val="black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5242" y="991755"/>
            <a:ext cx="193493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 latinLnBrk="0"/>
            <a:r>
              <a:rPr lang="ko-KR" altLang="en-US" sz="1950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과거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5208" y="991755"/>
            <a:ext cx="193493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42950" latinLnBrk="0"/>
            <a:r>
              <a:rPr lang="ko-KR" altLang="en-US" sz="1950" dirty="0">
                <a:solidFill>
                  <a:prstClr val="black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미래</a:t>
            </a: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3091873"/>
            <a:ext cx="4071104" cy="27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B8C1DE-279C-4E17-B8B2-2C4350EA985B}" type="slidenum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나눔스퀘어_ac" panose="020B0600000101010101" pitchFamily="50" charset="-127"/>
                <a:ea typeface="나눔스퀘어_ac" panose="020B0600000101010101" pitchFamily="50" charset="-127"/>
                <a:cs typeface="+mn-cs"/>
              </a:rPr>
              <a:pPr marL="0" marR="0" lvl="0" indent="0" algn="r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나눔스퀘어_ac" panose="020B0600000101010101" pitchFamily="50" charset="-127"/>
              <a:ea typeface="나눔스퀘어_ac" panose="020B0600000101010101" pitchFamily="50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F542A37-4F69-684F-AE70-CA09407F0779}"/>
              </a:ext>
            </a:extLst>
          </p:cNvPr>
          <p:cNvSpPr/>
          <p:nvPr/>
        </p:nvSpPr>
        <p:spPr>
          <a:xfrm>
            <a:off x="560512" y="4751069"/>
            <a:ext cx="267541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Awareness Test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https://youtu.be/Ahg6qcgoay4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Test Your Awareness Do The Test.mp4">
            <a:hlinkClick r:id="" action="ppaction://media"/>
            <a:extLst>
              <a:ext uri="{FF2B5EF4-FFF2-40B4-BE49-F238E27FC236}">
                <a16:creationId xmlns:a16="http://schemas.microsoft.com/office/drawing/2014/main" id="{132BBC66-945E-0643-A35F-87C57D68D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7321" y="980728"/>
            <a:ext cx="6012008" cy="450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3786</TotalTime>
  <Words>1691</Words>
  <Application>Microsoft Office PowerPoint</Application>
  <PresentationFormat>A4 용지(210x297mm)</PresentationFormat>
  <Paragraphs>522</Paragraphs>
  <Slides>49</Slides>
  <Notes>43</Notes>
  <HiddenSlides>1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49</vt:i4>
      </vt:variant>
    </vt:vector>
  </HeadingPairs>
  <TitlesOfParts>
    <vt:vector size="61" baseType="lpstr">
      <vt:lpstr>Baskerville Old Face</vt:lpstr>
      <vt:lpstr>맑은 고딕</vt:lpstr>
      <vt:lpstr>Wingdings</vt:lpstr>
      <vt:lpstr>Arial</vt:lpstr>
      <vt:lpstr>나눔스퀘어 Bold</vt:lpstr>
      <vt:lpstr>나눔스퀘어_ac</vt:lpstr>
      <vt:lpstr>Calibri</vt:lpstr>
      <vt:lpstr>돋움체</vt:lpstr>
      <vt:lpstr>Office 테마</vt:lpstr>
      <vt:lpstr>1_Office 테마</vt:lpstr>
      <vt:lpstr>2_Office 테마</vt:lpstr>
      <vt:lpstr>4_Office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모성유</dc:creator>
  <cp:lastModifiedBy>Kwon YoungJin</cp:lastModifiedBy>
  <cp:revision>442</cp:revision>
  <dcterms:created xsi:type="dcterms:W3CDTF">2016-03-05T17:01:18Z</dcterms:created>
  <dcterms:modified xsi:type="dcterms:W3CDTF">2021-04-08T05:09:44Z</dcterms:modified>
</cp:coreProperties>
</file>